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8" r:id="rId4"/>
    <p:sldId id="259" r:id="rId5"/>
    <p:sldId id="260" r:id="rId6"/>
    <p:sldId id="270" r:id="rId7"/>
    <p:sldId id="271" r:id="rId8"/>
    <p:sldId id="272" r:id="rId9"/>
    <p:sldId id="273" r:id="rId10"/>
    <p:sldId id="274" r:id="rId11"/>
    <p:sldId id="276" r:id="rId12"/>
    <p:sldId id="275" r:id="rId13"/>
    <p:sldId id="277" r:id="rId14"/>
    <p:sldId id="278" r:id="rId15"/>
    <p:sldId id="27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9" d="100"/>
          <a:sy n="69" d="100"/>
        </p:scale>
        <p:origin x="2190" y="1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D612B-E66C-484A-8FE7-CA264E5F3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04BA4E-E19F-4D7F-A547-4603D0FD32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36276-A4E0-4D42-A8FB-DD3EF1320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38F-14B5-47B2-A12A-8DCE11FFDCD5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4366F-D537-4AFA-99CF-A4521B672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ECE89-B444-4AD2-A513-3F4D51535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253-6949-4C43-96AB-7206FD31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9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4CE1F-8761-4F99-A9C4-7D91BC7E1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58AB41-1B49-4D43-BF3A-6AC15AEE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A9EE2-EFB0-4544-AAB3-7626C8074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38F-14B5-47B2-A12A-8DCE11FFDCD5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ACD85-263D-41C1-B760-ABC1C7A73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C5FCC-449C-4B86-9957-9E8F1EA02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253-6949-4C43-96AB-7206FD31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650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9DA055-6B4F-407A-A67D-6F433CC628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19386A-AB90-4626-A95C-F2FCC80741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E060D-10D2-459B-8B25-D6099815C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38F-14B5-47B2-A12A-8DCE11FFDCD5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FE1A7-8401-4926-8F9A-153945E50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E818A-EAD5-4E63-B9D6-488695A63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253-6949-4C43-96AB-7206FD31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73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2930D-8B5A-449D-B869-B99103FC0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FB80E-5830-4AF6-99D9-B2E960EE8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4A402-31DB-4AD5-88A6-6F5A80137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38F-14B5-47B2-A12A-8DCE11FFDCD5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B872E-EA09-4B30-AE6B-F20152599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F546-7600-42A7-B4DC-6549892A8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253-6949-4C43-96AB-7206FD31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13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77FB1-B899-4D6D-9C9F-962C2C3EC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55B30C-C1A8-4A4C-9457-4E13AD4C7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9E128-62DF-473F-817D-09BE07458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38F-14B5-47B2-A12A-8DCE11FFDCD5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0C21B-789C-4AB5-B0B1-41E0E154B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1694D-82C5-4C7D-9181-CAD162B96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253-6949-4C43-96AB-7206FD31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81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3F65B-3A9A-4837-8354-4C3E05FA9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BF457-6699-4420-8520-C30AF7A560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6656A9-7891-4151-AE68-2C838ABB5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334520-3D8D-4AB7-AB72-AA9DB6505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38F-14B5-47B2-A12A-8DCE11FFDCD5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53446B-29E8-42CE-B750-768CAA0E3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7B89F1-E1DD-45ED-A5C4-6631ECEEA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253-6949-4C43-96AB-7206FD31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80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FD72F-CA1D-47EB-A476-2672E86F3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90631-0A73-44AE-B3AE-3850B5053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0A83FF-4780-4A7A-9234-F181C7E2B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FA14EF-660D-4804-B053-D50FE5441A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1F0239-B225-4825-B190-39B2B5E521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74879A-786A-4C82-A11B-D667C35B5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38F-14B5-47B2-A12A-8DCE11FFDCD5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D31B80-094D-4B20-AABC-F1548A16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BB8878-2C6E-4A69-8A95-564C436F7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253-6949-4C43-96AB-7206FD31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21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35976-3706-430B-BE5E-8AEFDC069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8AE71F-D17A-441E-B3E8-99691253B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38F-14B5-47B2-A12A-8DCE11FFDCD5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5D0E3D-D7F3-45CB-BC0A-F10A08E6D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CB2AF9-1B01-4F8E-8D91-D8F290B2B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253-6949-4C43-96AB-7206FD31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50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C1A85C-7675-4210-A7D5-AE5EAEDD5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38F-14B5-47B2-A12A-8DCE11FFDCD5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24DC2C-D2B2-4A1B-A272-B38787E93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1D0E2B-DCBB-4432-AC5E-EA7D17BBC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253-6949-4C43-96AB-7206FD31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89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11E81-C622-4F3D-BE76-F67FA6013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A3E4A-D5B6-4218-9E21-939F2C968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702A93-BB92-4E51-9100-E353401F7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D7DBC-8CBF-4A4E-ACBD-59F85475A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38F-14B5-47B2-A12A-8DCE11FFDCD5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556148-9B53-41F9-928C-7495BC5B3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0AFCE-5BFF-4260-9142-EBE470530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253-6949-4C43-96AB-7206FD31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45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FD292-65C5-4785-A1FC-A3A174844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DC3D54-003B-4DAB-BAD8-886760ED3A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99142-7919-44EC-BEC6-A911324F7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46FC-E1C2-4A0F-BB4A-28A8528B7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0238F-14B5-47B2-A12A-8DCE11FFDCD5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8B3156-50C4-4D29-9EF7-1626DE1C9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974DE9-6FB8-4FE1-BAFA-E3999B44E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4253-6949-4C43-96AB-7206FD31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73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D1034E-7A8B-4076-9A56-8F62BFBD5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D64AEF-1368-47F2-9008-E7B7D92AC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51325-38C7-4783-B2D8-B1FB985754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0238F-14B5-47B2-A12A-8DCE11FFDCD5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A2F51-0E35-4374-8197-D7DBA968B9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F8B13-6E33-43F9-A64D-45A14DBDEE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64253-6949-4C43-96AB-7206FD31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87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RJuwT0jn6Q?feature=oembed" TargetMode="Externa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428D2-0174-4335-AD97-F38E131748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5538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Nicole Travis</a:t>
            </a:r>
            <a:b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US" sz="5000" dirty="0">
                <a:solidFill>
                  <a:schemeClr val="bg1"/>
                </a:solidFill>
                <a:latin typeface="Gill Sans MT" panose="020B0502020104020203" pitchFamily="34" charset="0"/>
              </a:rPr>
              <a:t>Administrator, Development &amp; Economic Opportunity</a:t>
            </a:r>
            <a:b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City of Tampa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02A5D1-8602-4511-AD26-2D40B3E55E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34057"/>
            <a:ext cx="9144000" cy="165576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Gill Sans Nova" panose="020B0602020104020203" pitchFamily="34" charset="0"/>
              </a:rPr>
              <a:t>June 2022</a:t>
            </a:r>
          </a:p>
        </p:txBody>
      </p:sp>
    </p:spTree>
    <p:extLst>
      <p:ext uri="{BB962C8B-B14F-4D97-AF65-F5344CB8AC3E}">
        <p14:creationId xmlns:p14="http://schemas.microsoft.com/office/powerpoint/2010/main" val="2920521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428D2-0174-4335-AD97-F38E13174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057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0"/>
              </a:rPr>
              <a:t>WORKSPACES</a:t>
            </a: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299417C0-1752-061F-23E7-CD08E3C2C6C6}"/>
              </a:ext>
            </a:extLst>
          </p:cNvPr>
          <p:cNvSpPr/>
          <p:nvPr/>
        </p:nvSpPr>
        <p:spPr>
          <a:xfrm>
            <a:off x="634320" y="1250080"/>
            <a:ext cx="5391150" cy="4822107"/>
          </a:xfrm>
          <a:custGeom>
            <a:avLst/>
            <a:gdLst/>
            <a:ahLst/>
            <a:cxnLst/>
            <a:rect l="l" t="t" r="r" b="b"/>
            <a:pathLst>
              <a:path w="10715273" h="8003125">
                <a:moveTo>
                  <a:pt x="0" y="0"/>
                </a:moveTo>
                <a:lnTo>
                  <a:pt x="10715273" y="0"/>
                </a:lnTo>
                <a:lnTo>
                  <a:pt x="10715273" y="8003125"/>
                </a:lnTo>
                <a:lnTo>
                  <a:pt x="0" y="80031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030" r="-6030"/>
            </a:stretch>
          </a:blipFill>
        </p:spPr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69C28B88-F06A-26D5-EB40-C522B1FE5A19}"/>
              </a:ext>
            </a:extLst>
          </p:cNvPr>
          <p:cNvSpPr/>
          <p:nvPr/>
        </p:nvSpPr>
        <p:spPr>
          <a:xfrm>
            <a:off x="6096000" y="1250080"/>
            <a:ext cx="4520520" cy="2359893"/>
          </a:xfrm>
          <a:custGeom>
            <a:avLst/>
            <a:gdLst/>
            <a:ahLst/>
            <a:cxnLst/>
            <a:rect l="l" t="t" r="r" b="b"/>
            <a:pathLst>
              <a:path w="7007096" h="3483845">
                <a:moveTo>
                  <a:pt x="0" y="0"/>
                </a:moveTo>
                <a:lnTo>
                  <a:pt x="7007096" y="0"/>
                </a:lnTo>
                <a:lnTo>
                  <a:pt x="7007096" y="3483845"/>
                </a:lnTo>
                <a:lnTo>
                  <a:pt x="0" y="348384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4479"/>
            </a:stretch>
          </a:blipFill>
        </p:spPr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3E397812-B704-A82B-3660-1CBC5EECA431}"/>
              </a:ext>
            </a:extLst>
          </p:cNvPr>
          <p:cNvSpPr/>
          <p:nvPr/>
        </p:nvSpPr>
        <p:spPr>
          <a:xfrm>
            <a:off x="6096000" y="3683244"/>
            <a:ext cx="4520520" cy="2411054"/>
          </a:xfrm>
          <a:custGeom>
            <a:avLst/>
            <a:gdLst/>
            <a:ahLst/>
            <a:cxnLst/>
            <a:rect l="l" t="t" r="r" b="b"/>
            <a:pathLst>
              <a:path w="7007096" h="4404979">
                <a:moveTo>
                  <a:pt x="0" y="0"/>
                </a:moveTo>
                <a:lnTo>
                  <a:pt x="7007096" y="0"/>
                </a:lnTo>
                <a:lnTo>
                  <a:pt x="7007096" y="4404980"/>
                </a:lnTo>
                <a:lnTo>
                  <a:pt x="0" y="440498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526" r="-6526"/>
            </a:stretch>
          </a:blipFill>
        </p:spPr>
      </p:sp>
    </p:spTree>
    <p:extLst>
      <p:ext uri="{BB962C8B-B14F-4D97-AF65-F5344CB8AC3E}">
        <p14:creationId xmlns:p14="http://schemas.microsoft.com/office/powerpoint/2010/main" val="565210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428D2-0174-4335-AD97-F38E13174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0"/>
              </a:rPr>
              <a:t>THE INTANGIBLES</a:t>
            </a:r>
          </a:p>
        </p:txBody>
      </p:sp>
    </p:spTree>
    <p:extLst>
      <p:ext uri="{BB962C8B-B14F-4D97-AF65-F5344CB8AC3E}">
        <p14:creationId xmlns:p14="http://schemas.microsoft.com/office/powerpoint/2010/main" val="2883185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428D2-0174-4335-AD97-F38E13174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057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0"/>
              </a:rPr>
              <a:t>THE INTANGIBLES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8CB9EDB-3CA2-F190-CE80-D5097B419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000" b="0" i="0" dirty="0">
                <a:solidFill>
                  <a:schemeClr val="bg1"/>
                </a:solidFill>
                <a:effectLst/>
                <a:latin typeface="Google Sans"/>
              </a:rPr>
              <a:t> 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Google Sans"/>
              </a:rPr>
              <a:t>● </a:t>
            </a:r>
            <a:r>
              <a:rPr lang="en-US" sz="3000" b="1" dirty="0">
                <a:solidFill>
                  <a:schemeClr val="bg1"/>
                </a:solidFill>
                <a:latin typeface="Gill Sans Nova" panose="020B0602020104020203" pitchFamily="34" charset="0"/>
              </a:rPr>
              <a:t>FLEXIBILITY 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Google Sans"/>
              </a:rPr>
              <a:t>●</a:t>
            </a:r>
            <a:r>
              <a:rPr lang="en-US" sz="3000" b="1" dirty="0">
                <a:solidFill>
                  <a:schemeClr val="bg1"/>
                </a:solidFill>
                <a:latin typeface="Gill Sans Nova" panose="020B0602020104020203" pitchFamily="34" charset="0"/>
              </a:rPr>
              <a:t> </a:t>
            </a:r>
          </a:p>
          <a:p>
            <a:pPr marL="0" indent="0" algn="ctr">
              <a:buNone/>
            </a:pPr>
            <a:endParaRPr lang="en-US" sz="3000" b="1" dirty="0">
              <a:solidFill>
                <a:schemeClr val="bg1"/>
              </a:solidFill>
              <a:latin typeface="Gill Sans Nova" panose="020B0602020104020203" pitchFamily="34" charset="0"/>
            </a:endParaRPr>
          </a:p>
          <a:p>
            <a:pPr marL="0" indent="0" algn="ctr">
              <a:buNone/>
            </a:pPr>
            <a:r>
              <a:rPr lang="en-US" sz="3200" b="0" i="0" dirty="0">
                <a:solidFill>
                  <a:schemeClr val="bg1"/>
                </a:solidFill>
                <a:effectLst/>
                <a:latin typeface="Google Sans"/>
              </a:rPr>
              <a:t>● </a:t>
            </a:r>
            <a:r>
              <a:rPr lang="en-US" sz="3000" b="1" dirty="0">
                <a:solidFill>
                  <a:schemeClr val="bg1"/>
                </a:solidFill>
                <a:latin typeface="Gill Sans Nova" panose="020B0602020104020203" pitchFamily="34" charset="0"/>
              </a:rPr>
              <a:t>MENTORSHIP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Google Sans"/>
              </a:rPr>
              <a:t> ● </a:t>
            </a:r>
          </a:p>
          <a:p>
            <a:pPr marL="0" indent="0" algn="ctr">
              <a:buNone/>
            </a:pPr>
            <a:endParaRPr lang="en-US" sz="3000" b="1" dirty="0">
              <a:solidFill>
                <a:schemeClr val="bg1"/>
              </a:solidFill>
              <a:latin typeface="Gill Sans Nova" panose="020B0602020104020203" pitchFamily="34" charset="0"/>
            </a:endParaRPr>
          </a:p>
          <a:p>
            <a:pPr marL="0" indent="0" algn="ctr">
              <a:buNone/>
            </a:pPr>
            <a:r>
              <a:rPr lang="en-US" sz="3200" b="0" i="0" dirty="0">
                <a:solidFill>
                  <a:schemeClr val="bg1"/>
                </a:solidFill>
                <a:effectLst/>
                <a:latin typeface="Google Sans"/>
              </a:rPr>
              <a:t>● </a:t>
            </a:r>
            <a:r>
              <a:rPr lang="en-US" sz="3000" b="1" dirty="0">
                <a:solidFill>
                  <a:schemeClr val="bg1"/>
                </a:solidFill>
                <a:latin typeface="Gill Sans Nova" panose="020B0602020104020203" pitchFamily="34" charset="0"/>
              </a:rPr>
              <a:t>EXPERIENTIAL OPPORTUNITIES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Google Sans"/>
              </a:rPr>
              <a:t> ● </a:t>
            </a:r>
          </a:p>
          <a:p>
            <a:pPr marL="0" indent="0" algn="ctr">
              <a:buNone/>
            </a:pPr>
            <a:endParaRPr lang="en-US" sz="3000" b="1" dirty="0">
              <a:solidFill>
                <a:schemeClr val="bg1"/>
              </a:solidFill>
              <a:latin typeface="Gill Sans Nova" panose="020B0602020104020203" pitchFamily="34" charset="0"/>
            </a:endParaRPr>
          </a:p>
          <a:p>
            <a:pPr marL="0" indent="0" algn="ctr">
              <a:buNone/>
            </a:pPr>
            <a:r>
              <a:rPr lang="en-US" sz="3200" b="0" i="0" dirty="0">
                <a:solidFill>
                  <a:schemeClr val="bg1"/>
                </a:solidFill>
                <a:effectLst/>
                <a:latin typeface="Google Sans"/>
              </a:rPr>
              <a:t>● </a:t>
            </a:r>
            <a:r>
              <a:rPr lang="en-US" sz="3000" b="1" dirty="0">
                <a:solidFill>
                  <a:schemeClr val="bg1"/>
                </a:solidFill>
                <a:latin typeface="Gill Sans Nova" panose="020B0602020104020203" pitchFamily="34" charset="0"/>
              </a:rPr>
              <a:t>VULNERABILITY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Google Sans"/>
              </a:rPr>
              <a:t> ● </a:t>
            </a:r>
          </a:p>
          <a:p>
            <a:pPr marL="0" indent="0" algn="ctr">
              <a:buNone/>
            </a:pPr>
            <a:endParaRPr lang="en-US" sz="3000" b="1" dirty="0">
              <a:solidFill>
                <a:schemeClr val="bg1"/>
              </a:solidFill>
              <a:latin typeface="Gill Sans Nova" panose="020B0602020104020203" pitchFamily="34" charset="0"/>
            </a:endParaRPr>
          </a:p>
          <a:p>
            <a:pPr marL="0" indent="0" algn="ctr">
              <a:buNone/>
            </a:pPr>
            <a:r>
              <a:rPr lang="en-US" sz="3200" b="0" i="0" dirty="0">
                <a:solidFill>
                  <a:schemeClr val="bg1"/>
                </a:solidFill>
                <a:effectLst/>
                <a:latin typeface="Google Sans"/>
              </a:rPr>
              <a:t>● </a:t>
            </a:r>
            <a:r>
              <a:rPr lang="en-US" sz="3000" b="1" dirty="0">
                <a:solidFill>
                  <a:schemeClr val="bg1"/>
                </a:solidFill>
                <a:latin typeface="Gill Sans Nova" panose="020B0602020104020203" pitchFamily="34" charset="0"/>
              </a:rPr>
              <a:t>APPROACHABILITY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Google Sans"/>
              </a:rPr>
              <a:t> ● </a:t>
            </a:r>
            <a:endParaRPr lang="en-US" sz="3000" b="1" dirty="0">
              <a:solidFill>
                <a:schemeClr val="bg1"/>
              </a:solidFill>
              <a:latin typeface="Gill Sans Nova" panose="020B06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342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428D2-0174-4335-AD97-F38E13174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057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0"/>
              </a:rPr>
              <a:t>TEAM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5BE65D-8743-BEFA-B6F1-BE0AEB7307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677"/>
          <a:stretch>
            <a:fillRect/>
          </a:stretch>
        </p:blipFill>
        <p:spPr>
          <a:xfrm>
            <a:off x="1496290" y="1258094"/>
            <a:ext cx="9199419" cy="517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579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428D2-0174-4335-AD97-F38E13174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057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0"/>
              </a:rPr>
              <a:t>IMPACT</a:t>
            </a:r>
          </a:p>
        </p:txBody>
      </p:sp>
      <p:pic>
        <p:nvPicPr>
          <p:cNvPr id="4" name="Online Media 3" title="Meet the Homeless Outreach Team">
            <a:hlinkClick r:id="" action="ppaction://media"/>
            <a:extLst>
              <a:ext uri="{FF2B5EF4-FFF2-40B4-BE49-F238E27FC236}">
                <a16:creationId xmlns:a16="http://schemas.microsoft.com/office/drawing/2014/main" id="{1BA4F430-8D55-8096-6EA7-C844B372CA6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19057" y="1401620"/>
            <a:ext cx="7753885" cy="438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2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428D2-0174-4335-AD97-F38E13174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138461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4">
            <a:extLst>
              <a:ext uri="{FF2B5EF4-FFF2-40B4-BE49-F238E27FC236}">
                <a16:creationId xmlns:a16="http://schemas.microsoft.com/office/drawing/2014/main" id="{60611117-C38B-85AD-498B-7727A311B0C9}"/>
              </a:ext>
            </a:extLst>
          </p:cNvPr>
          <p:cNvGrpSpPr/>
          <p:nvPr/>
        </p:nvGrpSpPr>
        <p:grpSpPr>
          <a:xfrm>
            <a:off x="240729" y="2445009"/>
            <a:ext cx="2263017" cy="2312838"/>
            <a:chOff x="-127267" y="-257186"/>
            <a:chExt cx="812800" cy="889000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36B6EB6-4529-52F8-7F7F-BD34B47476CB}"/>
                </a:ext>
              </a:extLst>
            </p:cNvPr>
            <p:cNvSpPr/>
            <p:nvPr/>
          </p:nvSpPr>
          <p:spPr>
            <a:xfrm>
              <a:off x="0" y="0"/>
              <a:ext cx="598150" cy="402579"/>
            </a:xfrm>
            <a:custGeom>
              <a:avLst/>
              <a:gdLst/>
              <a:ahLst/>
              <a:cxnLst/>
              <a:rect l="l" t="t" r="r" b="b"/>
              <a:pathLst>
                <a:path w="598150" h="402579">
                  <a:moveTo>
                    <a:pt x="173853" y="0"/>
                  </a:moveTo>
                  <a:lnTo>
                    <a:pt x="424296" y="0"/>
                  </a:lnTo>
                  <a:cubicBezTo>
                    <a:pt x="520313" y="0"/>
                    <a:pt x="598150" y="77837"/>
                    <a:pt x="598150" y="173853"/>
                  </a:cubicBezTo>
                  <a:lnTo>
                    <a:pt x="598150" y="228726"/>
                  </a:lnTo>
                  <a:cubicBezTo>
                    <a:pt x="598150" y="274835"/>
                    <a:pt x="579833" y="319055"/>
                    <a:pt x="547229" y="351659"/>
                  </a:cubicBezTo>
                  <a:cubicBezTo>
                    <a:pt x="514625" y="384262"/>
                    <a:pt x="470405" y="402579"/>
                    <a:pt x="424296" y="402579"/>
                  </a:cubicBezTo>
                  <a:lnTo>
                    <a:pt x="173853" y="402579"/>
                  </a:lnTo>
                  <a:cubicBezTo>
                    <a:pt x="77837" y="402579"/>
                    <a:pt x="0" y="324742"/>
                    <a:pt x="0" y="228726"/>
                  </a:cubicBezTo>
                  <a:lnTo>
                    <a:pt x="0" y="173853"/>
                  </a:lnTo>
                  <a:cubicBezTo>
                    <a:pt x="0" y="77837"/>
                    <a:pt x="77837" y="0"/>
                    <a:pt x="173853" y="0"/>
                  </a:cubicBezTo>
                  <a:close/>
                </a:path>
              </a:pathLst>
            </a:custGeom>
            <a:solidFill>
              <a:srgbClr val="0072BC"/>
            </a:solidFill>
          </p:spPr>
        </p:sp>
        <p:sp>
          <p:nvSpPr>
            <p:cNvPr id="12" name="TextBox 6">
              <a:extLst>
                <a:ext uri="{FF2B5EF4-FFF2-40B4-BE49-F238E27FC236}">
                  <a16:creationId xmlns:a16="http://schemas.microsoft.com/office/drawing/2014/main" id="{D2F2B163-4F43-BB24-B112-709B33347064}"/>
                </a:ext>
              </a:extLst>
            </p:cNvPr>
            <p:cNvSpPr txBox="1"/>
            <p:nvPr/>
          </p:nvSpPr>
          <p:spPr>
            <a:xfrm>
              <a:off x="-127267" y="-257186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400" dirty="0">
                  <a:solidFill>
                    <a:srgbClr val="FFFFFF"/>
                  </a:solidFill>
                  <a:latin typeface="Arial Bold"/>
                </a:rPr>
                <a:t>ADMINISTRATOR</a:t>
              </a:r>
            </a:p>
          </p:txBody>
        </p:sp>
      </p:grpSp>
      <p:grpSp>
        <p:nvGrpSpPr>
          <p:cNvPr id="14" name="Group 8">
            <a:extLst>
              <a:ext uri="{FF2B5EF4-FFF2-40B4-BE49-F238E27FC236}">
                <a16:creationId xmlns:a16="http://schemas.microsoft.com/office/drawing/2014/main" id="{2D4133B4-EF43-F511-B862-E95EF453DFA0}"/>
              </a:ext>
            </a:extLst>
          </p:cNvPr>
          <p:cNvGrpSpPr/>
          <p:nvPr/>
        </p:nvGrpSpPr>
        <p:grpSpPr>
          <a:xfrm>
            <a:off x="2201371" y="1017501"/>
            <a:ext cx="2376831" cy="2590697"/>
            <a:chOff x="-107325" y="-285272"/>
            <a:chExt cx="812800" cy="889000"/>
          </a:xfrm>
        </p:grpSpPr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C1B6BF3D-C39F-2181-DEC7-41BACB9C823E}"/>
                </a:ext>
              </a:extLst>
            </p:cNvPr>
            <p:cNvSpPr/>
            <p:nvPr/>
          </p:nvSpPr>
          <p:spPr>
            <a:xfrm>
              <a:off x="0" y="0"/>
              <a:ext cx="598150" cy="402579"/>
            </a:xfrm>
            <a:custGeom>
              <a:avLst/>
              <a:gdLst/>
              <a:ahLst/>
              <a:cxnLst/>
              <a:rect l="l" t="t" r="r" b="b"/>
              <a:pathLst>
                <a:path w="598150" h="402579">
                  <a:moveTo>
                    <a:pt x="173853" y="0"/>
                  </a:moveTo>
                  <a:lnTo>
                    <a:pt x="424296" y="0"/>
                  </a:lnTo>
                  <a:cubicBezTo>
                    <a:pt x="520313" y="0"/>
                    <a:pt x="598150" y="77837"/>
                    <a:pt x="598150" y="173853"/>
                  </a:cubicBezTo>
                  <a:lnTo>
                    <a:pt x="598150" y="228726"/>
                  </a:lnTo>
                  <a:cubicBezTo>
                    <a:pt x="598150" y="274835"/>
                    <a:pt x="579833" y="319055"/>
                    <a:pt x="547229" y="351659"/>
                  </a:cubicBezTo>
                  <a:cubicBezTo>
                    <a:pt x="514625" y="384262"/>
                    <a:pt x="470405" y="402579"/>
                    <a:pt x="424296" y="402579"/>
                  </a:cubicBezTo>
                  <a:lnTo>
                    <a:pt x="173853" y="402579"/>
                  </a:lnTo>
                  <a:cubicBezTo>
                    <a:pt x="77837" y="402579"/>
                    <a:pt x="0" y="324742"/>
                    <a:pt x="0" y="228726"/>
                  </a:cubicBezTo>
                  <a:lnTo>
                    <a:pt x="0" y="173853"/>
                  </a:lnTo>
                  <a:cubicBezTo>
                    <a:pt x="0" y="77837"/>
                    <a:pt x="77837" y="0"/>
                    <a:pt x="173853" y="0"/>
                  </a:cubicBezTo>
                  <a:close/>
                </a:path>
              </a:pathLst>
            </a:custGeom>
            <a:solidFill>
              <a:srgbClr val="8EB0D7"/>
            </a:solidFill>
          </p:spPr>
        </p:sp>
        <p:sp>
          <p:nvSpPr>
            <p:cNvPr id="16" name="TextBox 10">
              <a:extLst>
                <a:ext uri="{FF2B5EF4-FFF2-40B4-BE49-F238E27FC236}">
                  <a16:creationId xmlns:a16="http://schemas.microsoft.com/office/drawing/2014/main" id="{C9021109-13AD-DDCA-912D-B5D001F97C66}"/>
                </a:ext>
              </a:extLst>
            </p:cNvPr>
            <p:cNvSpPr txBox="1"/>
            <p:nvPr/>
          </p:nvSpPr>
          <p:spPr>
            <a:xfrm>
              <a:off x="-107325" y="-285272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400" dirty="0">
                  <a:solidFill>
                    <a:srgbClr val="FFFFFF"/>
                  </a:solidFill>
                  <a:latin typeface="Arial Bold"/>
                </a:rPr>
                <a:t>DEPUTY </a:t>
              </a:r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400" dirty="0">
                  <a:solidFill>
                    <a:srgbClr val="FFFFFF"/>
                  </a:solidFill>
                  <a:latin typeface="Arial Bold"/>
                </a:rPr>
                <a:t>ADMINISTRATOR</a:t>
              </a:r>
            </a:p>
          </p:txBody>
        </p:sp>
      </p:grpSp>
      <p:grpSp>
        <p:nvGrpSpPr>
          <p:cNvPr id="17" name="Group 11">
            <a:extLst>
              <a:ext uri="{FF2B5EF4-FFF2-40B4-BE49-F238E27FC236}">
                <a16:creationId xmlns:a16="http://schemas.microsoft.com/office/drawing/2014/main" id="{53E98AB1-1F1F-44D1-88F5-FEE933CEB313}"/>
              </a:ext>
            </a:extLst>
          </p:cNvPr>
          <p:cNvGrpSpPr/>
          <p:nvPr/>
        </p:nvGrpSpPr>
        <p:grpSpPr>
          <a:xfrm>
            <a:off x="2237490" y="3352233"/>
            <a:ext cx="2445416" cy="2615497"/>
            <a:chOff x="-116441" y="-269268"/>
            <a:chExt cx="812800" cy="889000"/>
          </a:xfrm>
        </p:grpSpPr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21964E62-CA5D-AA70-F4FF-DD10DF18E7C6}"/>
                </a:ext>
              </a:extLst>
            </p:cNvPr>
            <p:cNvSpPr/>
            <p:nvPr/>
          </p:nvSpPr>
          <p:spPr>
            <a:xfrm>
              <a:off x="0" y="0"/>
              <a:ext cx="598150" cy="402579"/>
            </a:xfrm>
            <a:custGeom>
              <a:avLst/>
              <a:gdLst/>
              <a:ahLst/>
              <a:cxnLst/>
              <a:rect l="l" t="t" r="r" b="b"/>
              <a:pathLst>
                <a:path w="598150" h="402579">
                  <a:moveTo>
                    <a:pt x="173853" y="0"/>
                  </a:moveTo>
                  <a:lnTo>
                    <a:pt x="424296" y="0"/>
                  </a:lnTo>
                  <a:cubicBezTo>
                    <a:pt x="520313" y="0"/>
                    <a:pt x="598150" y="77837"/>
                    <a:pt x="598150" y="173853"/>
                  </a:cubicBezTo>
                  <a:lnTo>
                    <a:pt x="598150" y="228726"/>
                  </a:lnTo>
                  <a:cubicBezTo>
                    <a:pt x="598150" y="274835"/>
                    <a:pt x="579833" y="319055"/>
                    <a:pt x="547229" y="351659"/>
                  </a:cubicBezTo>
                  <a:cubicBezTo>
                    <a:pt x="514625" y="384262"/>
                    <a:pt x="470405" y="402579"/>
                    <a:pt x="424296" y="402579"/>
                  </a:cubicBezTo>
                  <a:lnTo>
                    <a:pt x="173853" y="402579"/>
                  </a:lnTo>
                  <a:cubicBezTo>
                    <a:pt x="77837" y="402579"/>
                    <a:pt x="0" y="324742"/>
                    <a:pt x="0" y="228726"/>
                  </a:cubicBezTo>
                  <a:lnTo>
                    <a:pt x="0" y="173853"/>
                  </a:lnTo>
                  <a:cubicBezTo>
                    <a:pt x="0" y="77837"/>
                    <a:pt x="77837" y="0"/>
                    <a:pt x="173853" y="0"/>
                  </a:cubicBezTo>
                  <a:close/>
                </a:path>
              </a:pathLst>
            </a:custGeom>
            <a:solidFill>
              <a:srgbClr val="70AFF3"/>
            </a:solidFill>
          </p:spPr>
        </p:sp>
        <p:sp>
          <p:nvSpPr>
            <p:cNvPr id="19" name="TextBox 13">
              <a:extLst>
                <a:ext uri="{FF2B5EF4-FFF2-40B4-BE49-F238E27FC236}">
                  <a16:creationId xmlns:a16="http://schemas.microsoft.com/office/drawing/2014/main" id="{BB5161E1-6313-A33E-2B42-C2B114B9BFC1}"/>
                </a:ext>
              </a:extLst>
            </p:cNvPr>
            <p:cNvSpPr txBox="1"/>
            <p:nvPr/>
          </p:nvSpPr>
          <p:spPr>
            <a:xfrm>
              <a:off x="-116441" y="-269268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400" dirty="0">
                  <a:solidFill>
                    <a:srgbClr val="FFFFFF"/>
                  </a:solidFill>
                  <a:latin typeface="Arial Bold"/>
                </a:rPr>
                <a:t>DEPUTY </a:t>
              </a:r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400" dirty="0">
                  <a:solidFill>
                    <a:srgbClr val="FFFFFF"/>
                  </a:solidFill>
                  <a:latin typeface="Arial Bold"/>
                </a:rPr>
                <a:t>ADMINISTRATOR</a:t>
              </a:r>
            </a:p>
          </p:txBody>
        </p:sp>
      </p:grpSp>
      <p:grpSp>
        <p:nvGrpSpPr>
          <p:cNvPr id="32" name="Group 26">
            <a:extLst>
              <a:ext uri="{FF2B5EF4-FFF2-40B4-BE49-F238E27FC236}">
                <a16:creationId xmlns:a16="http://schemas.microsoft.com/office/drawing/2014/main" id="{AF833461-0108-45A3-7EB6-6790E867672C}"/>
              </a:ext>
            </a:extLst>
          </p:cNvPr>
          <p:cNvGrpSpPr/>
          <p:nvPr/>
        </p:nvGrpSpPr>
        <p:grpSpPr>
          <a:xfrm>
            <a:off x="4213260" y="2500493"/>
            <a:ext cx="2468523" cy="2956056"/>
            <a:chOff x="-104450" y="-255446"/>
            <a:chExt cx="812800" cy="889000"/>
          </a:xfrm>
        </p:grpSpPr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E0947FCA-0AE9-8C38-41D8-5E5F890DF0EE}"/>
                </a:ext>
              </a:extLst>
            </p:cNvPr>
            <p:cNvSpPr/>
            <p:nvPr/>
          </p:nvSpPr>
          <p:spPr>
            <a:xfrm>
              <a:off x="0" y="0"/>
              <a:ext cx="598150" cy="402579"/>
            </a:xfrm>
            <a:custGeom>
              <a:avLst/>
              <a:gdLst/>
              <a:ahLst/>
              <a:cxnLst/>
              <a:rect l="l" t="t" r="r" b="b"/>
              <a:pathLst>
                <a:path w="598150" h="402579">
                  <a:moveTo>
                    <a:pt x="173853" y="0"/>
                  </a:moveTo>
                  <a:lnTo>
                    <a:pt x="424296" y="0"/>
                  </a:lnTo>
                  <a:cubicBezTo>
                    <a:pt x="520313" y="0"/>
                    <a:pt x="598150" y="77837"/>
                    <a:pt x="598150" y="173853"/>
                  </a:cubicBezTo>
                  <a:lnTo>
                    <a:pt x="598150" y="228726"/>
                  </a:lnTo>
                  <a:cubicBezTo>
                    <a:pt x="598150" y="274835"/>
                    <a:pt x="579833" y="319055"/>
                    <a:pt x="547229" y="351659"/>
                  </a:cubicBezTo>
                  <a:cubicBezTo>
                    <a:pt x="514625" y="384262"/>
                    <a:pt x="470405" y="402579"/>
                    <a:pt x="424296" y="402579"/>
                  </a:cubicBezTo>
                  <a:lnTo>
                    <a:pt x="173853" y="402579"/>
                  </a:lnTo>
                  <a:cubicBezTo>
                    <a:pt x="77837" y="402579"/>
                    <a:pt x="0" y="324742"/>
                    <a:pt x="0" y="228726"/>
                  </a:cubicBezTo>
                  <a:lnTo>
                    <a:pt x="0" y="173853"/>
                  </a:lnTo>
                  <a:cubicBezTo>
                    <a:pt x="0" y="77837"/>
                    <a:pt x="77837" y="0"/>
                    <a:pt x="173853" y="0"/>
                  </a:cubicBezTo>
                  <a:close/>
                </a:path>
              </a:pathLst>
            </a:custGeom>
            <a:solidFill>
              <a:srgbClr val="70AFF3"/>
            </a:solidFill>
          </p:spPr>
        </p:sp>
        <p:sp>
          <p:nvSpPr>
            <p:cNvPr id="34" name="TextBox 28">
              <a:extLst>
                <a:ext uri="{FF2B5EF4-FFF2-40B4-BE49-F238E27FC236}">
                  <a16:creationId xmlns:a16="http://schemas.microsoft.com/office/drawing/2014/main" id="{98CD12B6-3E09-9413-DD02-37ED5F321E9D}"/>
                </a:ext>
              </a:extLst>
            </p:cNvPr>
            <p:cNvSpPr txBox="1"/>
            <p:nvPr/>
          </p:nvSpPr>
          <p:spPr>
            <a:xfrm>
              <a:off x="-104450" y="-255446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400" dirty="0">
                  <a:solidFill>
                    <a:srgbClr val="FFFFFF"/>
                  </a:solidFill>
                  <a:latin typeface="Arial Bold"/>
                </a:rPr>
                <a:t>CITY PLANNING</a:t>
              </a:r>
            </a:p>
          </p:txBody>
        </p:sp>
      </p:grpSp>
      <p:grpSp>
        <p:nvGrpSpPr>
          <p:cNvPr id="35" name="Group 29">
            <a:extLst>
              <a:ext uri="{FF2B5EF4-FFF2-40B4-BE49-F238E27FC236}">
                <a16:creationId xmlns:a16="http://schemas.microsoft.com/office/drawing/2014/main" id="{BC4DD58C-0824-32FF-3041-744BB1AE3EE2}"/>
              </a:ext>
            </a:extLst>
          </p:cNvPr>
          <p:cNvGrpSpPr/>
          <p:nvPr/>
        </p:nvGrpSpPr>
        <p:grpSpPr>
          <a:xfrm>
            <a:off x="4204528" y="4081988"/>
            <a:ext cx="2468523" cy="2956056"/>
            <a:chOff x="-100559" y="-226850"/>
            <a:chExt cx="812800" cy="889000"/>
          </a:xfrm>
        </p:grpSpPr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09D5AFD4-5C18-0119-6970-CC777B23953B}"/>
                </a:ext>
              </a:extLst>
            </p:cNvPr>
            <p:cNvSpPr/>
            <p:nvPr/>
          </p:nvSpPr>
          <p:spPr>
            <a:xfrm>
              <a:off x="0" y="0"/>
              <a:ext cx="598150" cy="402579"/>
            </a:xfrm>
            <a:custGeom>
              <a:avLst/>
              <a:gdLst/>
              <a:ahLst/>
              <a:cxnLst/>
              <a:rect l="l" t="t" r="r" b="b"/>
              <a:pathLst>
                <a:path w="598150" h="402579">
                  <a:moveTo>
                    <a:pt x="173853" y="0"/>
                  </a:moveTo>
                  <a:lnTo>
                    <a:pt x="424296" y="0"/>
                  </a:lnTo>
                  <a:cubicBezTo>
                    <a:pt x="520313" y="0"/>
                    <a:pt x="598150" y="77837"/>
                    <a:pt x="598150" y="173853"/>
                  </a:cubicBezTo>
                  <a:lnTo>
                    <a:pt x="598150" y="228726"/>
                  </a:lnTo>
                  <a:cubicBezTo>
                    <a:pt x="598150" y="274835"/>
                    <a:pt x="579833" y="319055"/>
                    <a:pt x="547229" y="351659"/>
                  </a:cubicBezTo>
                  <a:cubicBezTo>
                    <a:pt x="514625" y="384262"/>
                    <a:pt x="470405" y="402579"/>
                    <a:pt x="424296" y="402579"/>
                  </a:cubicBezTo>
                  <a:lnTo>
                    <a:pt x="173853" y="402579"/>
                  </a:lnTo>
                  <a:cubicBezTo>
                    <a:pt x="77837" y="402579"/>
                    <a:pt x="0" y="324742"/>
                    <a:pt x="0" y="228726"/>
                  </a:cubicBezTo>
                  <a:lnTo>
                    <a:pt x="0" y="173853"/>
                  </a:lnTo>
                  <a:cubicBezTo>
                    <a:pt x="0" y="77837"/>
                    <a:pt x="77837" y="0"/>
                    <a:pt x="173853" y="0"/>
                  </a:cubicBezTo>
                  <a:close/>
                </a:path>
              </a:pathLst>
            </a:custGeom>
            <a:solidFill>
              <a:srgbClr val="70AFF3"/>
            </a:solidFill>
          </p:spPr>
        </p:sp>
        <p:sp>
          <p:nvSpPr>
            <p:cNvPr id="37" name="TextBox 31">
              <a:extLst>
                <a:ext uri="{FF2B5EF4-FFF2-40B4-BE49-F238E27FC236}">
                  <a16:creationId xmlns:a16="http://schemas.microsoft.com/office/drawing/2014/main" id="{22A5053D-4392-AA91-395F-9F0B7F6BFEED}"/>
                </a:ext>
              </a:extLst>
            </p:cNvPr>
            <p:cNvSpPr txBox="1"/>
            <p:nvPr/>
          </p:nvSpPr>
          <p:spPr>
            <a:xfrm>
              <a:off x="-100559" y="-22685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400" dirty="0">
                  <a:solidFill>
                    <a:srgbClr val="FFFFFF"/>
                  </a:solidFill>
                  <a:latin typeface="Arial Bold"/>
                </a:rPr>
                <a:t>ECONOMIC </a:t>
              </a:r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400" dirty="0">
                  <a:solidFill>
                    <a:srgbClr val="FFFFFF"/>
                  </a:solidFill>
                  <a:latin typeface="Arial Bold"/>
                </a:rPr>
                <a:t>OPPORTUNITY</a:t>
              </a:r>
            </a:p>
          </p:txBody>
        </p:sp>
      </p:grpSp>
      <p:grpSp>
        <p:nvGrpSpPr>
          <p:cNvPr id="38" name="Group 32">
            <a:extLst>
              <a:ext uri="{FF2B5EF4-FFF2-40B4-BE49-F238E27FC236}">
                <a16:creationId xmlns:a16="http://schemas.microsoft.com/office/drawing/2014/main" id="{CCC62BCF-340B-48B4-9FAB-3A9B5B96014D}"/>
              </a:ext>
            </a:extLst>
          </p:cNvPr>
          <p:cNvGrpSpPr/>
          <p:nvPr/>
        </p:nvGrpSpPr>
        <p:grpSpPr>
          <a:xfrm>
            <a:off x="6310708" y="2532741"/>
            <a:ext cx="2468523" cy="2956056"/>
            <a:chOff x="-114091" y="-251910"/>
            <a:chExt cx="812800" cy="889000"/>
          </a:xfrm>
        </p:grpSpPr>
        <p:sp>
          <p:nvSpPr>
            <p:cNvPr id="39" name="Freeform 33">
              <a:extLst>
                <a:ext uri="{FF2B5EF4-FFF2-40B4-BE49-F238E27FC236}">
                  <a16:creationId xmlns:a16="http://schemas.microsoft.com/office/drawing/2014/main" id="{D0C10374-FCDD-02A9-94FD-797C802417C5}"/>
                </a:ext>
              </a:extLst>
            </p:cNvPr>
            <p:cNvSpPr/>
            <p:nvPr/>
          </p:nvSpPr>
          <p:spPr>
            <a:xfrm>
              <a:off x="0" y="0"/>
              <a:ext cx="598150" cy="402579"/>
            </a:xfrm>
            <a:custGeom>
              <a:avLst/>
              <a:gdLst/>
              <a:ahLst/>
              <a:cxnLst/>
              <a:rect l="l" t="t" r="r" b="b"/>
              <a:pathLst>
                <a:path w="598150" h="402579">
                  <a:moveTo>
                    <a:pt x="173853" y="0"/>
                  </a:moveTo>
                  <a:lnTo>
                    <a:pt x="424296" y="0"/>
                  </a:lnTo>
                  <a:cubicBezTo>
                    <a:pt x="520313" y="0"/>
                    <a:pt x="598150" y="77837"/>
                    <a:pt x="598150" y="173853"/>
                  </a:cubicBezTo>
                  <a:lnTo>
                    <a:pt x="598150" y="228726"/>
                  </a:lnTo>
                  <a:cubicBezTo>
                    <a:pt x="598150" y="274835"/>
                    <a:pt x="579833" y="319055"/>
                    <a:pt x="547229" y="351659"/>
                  </a:cubicBezTo>
                  <a:cubicBezTo>
                    <a:pt x="514625" y="384262"/>
                    <a:pt x="470405" y="402579"/>
                    <a:pt x="424296" y="402579"/>
                  </a:cubicBezTo>
                  <a:lnTo>
                    <a:pt x="173853" y="402579"/>
                  </a:lnTo>
                  <a:cubicBezTo>
                    <a:pt x="77837" y="402579"/>
                    <a:pt x="0" y="324742"/>
                    <a:pt x="0" y="228726"/>
                  </a:cubicBezTo>
                  <a:lnTo>
                    <a:pt x="0" y="173853"/>
                  </a:lnTo>
                  <a:cubicBezTo>
                    <a:pt x="0" y="77837"/>
                    <a:pt x="77837" y="0"/>
                    <a:pt x="173853" y="0"/>
                  </a:cubicBezTo>
                  <a:close/>
                </a:path>
              </a:pathLst>
            </a:custGeom>
            <a:solidFill>
              <a:srgbClr val="70AFF3"/>
            </a:solidFill>
          </p:spPr>
        </p:sp>
        <p:sp>
          <p:nvSpPr>
            <p:cNvPr id="40" name="TextBox 34">
              <a:extLst>
                <a:ext uri="{FF2B5EF4-FFF2-40B4-BE49-F238E27FC236}">
                  <a16:creationId xmlns:a16="http://schemas.microsoft.com/office/drawing/2014/main" id="{3D5063FB-2F71-37D3-E3F1-88A2D29CE766}"/>
                </a:ext>
              </a:extLst>
            </p:cNvPr>
            <p:cNvSpPr txBox="1"/>
            <p:nvPr/>
          </p:nvSpPr>
          <p:spPr>
            <a:xfrm>
              <a:off x="-114091" y="-25191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400" dirty="0">
                  <a:solidFill>
                    <a:srgbClr val="FFFFFF"/>
                  </a:solidFill>
                  <a:latin typeface="Arial Bold"/>
                </a:rPr>
                <a:t>REAL ESTATE</a:t>
              </a:r>
            </a:p>
          </p:txBody>
        </p:sp>
      </p:grpSp>
      <p:grpSp>
        <p:nvGrpSpPr>
          <p:cNvPr id="41" name="Group 35">
            <a:extLst>
              <a:ext uri="{FF2B5EF4-FFF2-40B4-BE49-F238E27FC236}">
                <a16:creationId xmlns:a16="http://schemas.microsoft.com/office/drawing/2014/main" id="{2A6D4AC8-3C12-6F45-97A3-16EDC6F8DC46}"/>
              </a:ext>
            </a:extLst>
          </p:cNvPr>
          <p:cNvGrpSpPr/>
          <p:nvPr/>
        </p:nvGrpSpPr>
        <p:grpSpPr>
          <a:xfrm>
            <a:off x="6328140" y="3968889"/>
            <a:ext cx="2468523" cy="2956056"/>
            <a:chOff x="-109228" y="-248676"/>
            <a:chExt cx="812800" cy="889000"/>
          </a:xfrm>
        </p:grpSpPr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6E49A6DA-0E8B-A656-C88B-75B692F55D61}"/>
                </a:ext>
              </a:extLst>
            </p:cNvPr>
            <p:cNvSpPr/>
            <p:nvPr/>
          </p:nvSpPr>
          <p:spPr>
            <a:xfrm>
              <a:off x="0" y="0"/>
              <a:ext cx="598150" cy="402579"/>
            </a:xfrm>
            <a:custGeom>
              <a:avLst/>
              <a:gdLst/>
              <a:ahLst/>
              <a:cxnLst/>
              <a:rect l="l" t="t" r="r" b="b"/>
              <a:pathLst>
                <a:path w="598150" h="402579">
                  <a:moveTo>
                    <a:pt x="173853" y="0"/>
                  </a:moveTo>
                  <a:lnTo>
                    <a:pt x="424296" y="0"/>
                  </a:lnTo>
                  <a:cubicBezTo>
                    <a:pt x="520313" y="0"/>
                    <a:pt x="598150" y="77837"/>
                    <a:pt x="598150" y="173853"/>
                  </a:cubicBezTo>
                  <a:lnTo>
                    <a:pt x="598150" y="228726"/>
                  </a:lnTo>
                  <a:cubicBezTo>
                    <a:pt x="598150" y="274835"/>
                    <a:pt x="579833" y="319055"/>
                    <a:pt x="547229" y="351659"/>
                  </a:cubicBezTo>
                  <a:cubicBezTo>
                    <a:pt x="514625" y="384262"/>
                    <a:pt x="470405" y="402579"/>
                    <a:pt x="424296" y="402579"/>
                  </a:cubicBezTo>
                  <a:lnTo>
                    <a:pt x="173853" y="402579"/>
                  </a:lnTo>
                  <a:cubicBezTo>
                    <a:pt x="77837" y="402579"/>
                    <a:pt x="0" y="324742"/>
                    <a:pt x="0" y="228726"/>
                  </a:cubicBezTo>
                  <a:lnTo>
                    <a:pt x="0" y="173853"/>
                  </a:lnTo>
                  <a:cubicBezTo>
                    <a:pt x="0" y="77837"/>
                    <a:pt x="77837" y="0"/>
                    <a:pt x="173853" y="0"/>
                  </a:cubicBezTo>
                  <a:close/>
                </a:path>
              </a:pathLst>
            </a:custGeom>
            <a:solidFill>
              <a:srgbClr val="70AFF3"/>
            </a:solidFill>
          </p:spPr>
        </p:sp>
        <p:sp>
          <p:nvSpPr>
            <p:cNvPr id="43" name="TextBox 37">
              <a:extLst>
                <a:ext uri="{FF2B5EF4-FFF2-40B4-BE49-F238E27FC236}">
                  <a16:creationId xmlns:a16="http://schemas.microsoft.com/office/drawing/2014/main" id="{FCD4E067-AE1A-EE3C-DFF7-07201DB4A43D}"/>
                </a:ext>
              </a:extLst>
            </p:cNvPr>
            <p:cNvSpPr txBox="1"/>
            <p:nvPr/>
          </p:nvSpPr>
          <p:spPr>
            <a:xfrm>
              <a:off x="-109228" y="-248676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400" dirty="0">
                  <a:solidFill>
                    <a:srgbClr val="FFFFFF"/>
                  </a:solidFill>
                  <a:latin typeface="Arial Bold"/>
                </a:rPr>
                <a:t>COMMUNITY REDEVELOPMENT </a:t>
              </a:r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400" dirty="0">
                  <a:solidFill>
                    <a:srgbClr val="FFFFFF"/>
                  </a:solidFill>
                  <a:latin typeface="Arial Bold"/>
                </a:rPr>
                <a:t>AREAS</a:t>
              </a:r>
            </a:p>
          </p:txBody>
        </p:sp>
      </p:grpSp>
      <p:grpSp>
        <p:nvGrpSpPr>
          <p:cNvPr id="44" name="Group 38">
            <a:extLst>
              <a:ext uri="{FF2B5EF4-FFF2-40B4-BE49-F238E27FC236}">
                <a16:creationId xmlns:a16="http://schemas.microsoft.com/office/drawing/2014/main" id="{3B37E6AD-8144-3E35-4748-7E14809AEA22}"/>
              </a:ext>
            </a:extLst>
          </p:cNvPr>
          <p:cNvGrpSpPr/>
          <p:nvPr/>
        </p:nvGrpSpPr>
        <p:grpSpPr>
          <a:xfrm>
            <a:off x="8373833" y="3621179"/>
            <a:ext cx="1954173" cy="2466933"/>
            <a:chOff x="-107376" y="-271310"/>
            <a:chExt cx="812800" cy="889000"/>
          </a:xfrm>
        </p:grpSpPr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BFAF338C-EDB3-7FF9-0723-273F950B0DBD}"/>
                </a:ext>
              </a:extLst>
            </p:cNvPr>
            <p:cNvSpPr/>
            <p:nvPr/>
          </p:nvSpPr>
          <p:spPr>
            <a:xfrm>
              <a:off x="0" y="0"/>
              <a:ext cx="598150" cy="402579"/>
            </a:xfrm>
            <a:custGeom>
              <a:avLst/>
              <a:gdLst/>
              <a:ahLst/>
              <a:cxnLst/>
              <a:rect l="l" t="t" r="r" b="b"/>
              <a:pathLst>
                <a:path w="598150" h="402579">
                  <a:moveTo>
                    <a:pt x="173853" y="0"/>
                  </a:moveTo>
                  <a:lnTo>
                    <a:pt x="424296" y="0"/>
                  </a:lnTo>
                  <a:cubicBezTo>
                    <a:pt x="520313" y="0"/>
                    <a:pt x="598150" y="77837"/>
                    <a:pt x="598150" y="173853"/>
                  </a:cubicBezTo>
                  <a:lnTo>
                    <a:pt x="598150" y="228726"/>
                  </a:lnTo>
                  <a:cubicBezTo>
                    <a:pt x="598150" y="274835"/>
                    <a:pt x="579833" y="319055"/>
                    <a:pt x="547229" y="351659"/>
                  </a:cubicBezTo>
                  <a:cubicBezTo>
                    <a:pt x="514625" y="384262"/>
                    <a:pt x="470405" y="402579"/>
                    <a:pt x="424296" y="402579"/>
                  </a:cubicBezTo>
                  <a:lnTo>
                    <a:pt x="173853" y="402579"/>
                  </a:lnTo>
                  <a:cubicBezTo>
                    <a:pt x="77837" y="402579"/>
                    <a:pt x="0" y="324742"/>
                    <a:pt x="0" y="228726"/>
                  </a:cubicBezTo>
                  <a:lnTo>
                    <a:pt x="0" y="173853"/>
                  </a:lnTo>
                  <a:cubicBezTo>
                    <a:pt x="0" y="77837"/>
                    <a:pt x="77837" y="0"/>
                    <a:pt x="173853" y="0"/>
                  </a:cubicBezTo>
                  <a:close/>
                </a:path>
              </a:pathLst>
            </a:custGeom>
            <a:solidFill>
              <a:srgbClr val="70AFF3"/>
            </a:solidFill>
          </p:spPr>
        </p:sp>
        <p:sp>
          <p:nvSpPr>
            <p:cNvPr id="46" name="TextBox 40">
              <a:extLst>
                <a:ext uri="{FF2B5EF4-FFF2-40B4-BE49-F238E27FC236}">
                  <a16:creationId xmlns:a16="http://schemas.microsoft.com/office/drawing/2014/main" id="{464DD468-0943-FCEC-1529-C138C0EAF2F3}"/>
                </a:ext>
              </a:extLst>
            </p:cNvPr>
            <p:cNvSpPr txBox="1"/>
            <p:nvPr/>
          </p:nvSpPr>
          <p:spPr>
            <a:xfrm>
              <a:off x="-107376" y="-27131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400" dirty="0">
                  <a:solidFill>
                    <a:srgbClr val="FFFFFF"/>
                  </a:solidFill>
                  <a:latin typeface="Arial Bold"/>
                </a:rPr>
                <a:t>TAMPA </a:t>
              </a:r>
            </a:p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400" dirty="0">
                  <a:solidFill>
                    <a:srgbClr val="FFFFFF"/>
                  </a:solidFill>
                  <a:latin typeface="Arial Bold"/>
                </a:rPr>
                <a:t>CONVENTION CENTER</a:t>
              </a:r>
            </a:p>
          </p:txBody>
        </p:sp>
      </p:grpSp>
      <p:sp>
        <p:nvSpPr>
          <p:cNvPr id="47" name="AutoShape 41">
            <a:extLst>
              <a:ext uri="{FF2B5EF4-FFF2-40B4-BE49-F238E27FC236}">
                <a16:creationId xmlns:a16="http://schemas.microsoft.com/office/drawing/2014/main" id="{368FFCC5-CF34-C654-DA3F-66A7C09D356A}"/>
              </a:ext>
            </a:extLst>
          </p:cNvPr>
          <p:cNvSpPr/>
          <p:nvPr/>
        </p:nvSpPr>
        <p:spPr>
          <a:xfrm flipV="1">
            <a:off x="1498726" y="2675954"/>
            <a:ext cx="955291" cy="335720"/>
          </a:xfrm>
          <a:prstGeom prst="line">
            <a:avLst/>
          </a:prstGeom>
          <a:ln w="38100" cap="flat">
            <a:solidFill>
              <a:srgbClr val="8EB0D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8" name="AutoShape 42">
            <a:extLst>
              <a:ext uri="{FF2B5EF4-FFF2-40B4-BE49-F238E27FC236}">
                <a16:creationId xmlns:a16="http://schemas.microsoft.com/office/drawing/2014/main" id="{472D8260-DF9A-8097-3950-8227B39ED184}"/>
              </a:ext>
            </a:extLst>
          </p:cNvPr>
          <p:cNvSpPr/>
          <p:nvPr/>
        </p:nvSpPr>
        <p:spPr>
          <a:xfrm>
            <a:off x="1500980" y="4271591"/>
            <a:ext cx="834081" cy="583055"/>
          </a:xfrm>
          <a:prstGeom prst="line">
            <a:avLst/>
          </a:prstGeom>
          <a:ln w="38100" cap="flat">
            <a:solidFill>
              <a:srgbClr val="8EB0D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2" name="Freeform 21">
            <a:extLst>
              <a:ext uri="{FF2B5EF4-FFF2-40B4-BE49-F238E27FC236}">
                <a16:creationId xmlns:a16="http://schemas.microsoft.com/office/drawing/2014/main" id="{22CB3DA4-609D-0AFB-2024-3C4EB484CB7C}"/>
              </a:ext>
            </a:extLst>
          </p:cNvPr>
          <p:cNvSpPr/>
          <p:nvPr/>
        </p:nvSpPr>
        <p:spPr>
          <a:xfrm>
            <a:off x="6523645" y="612462"/>
            <a:ext cx="1987355" cy="1234022"/>
          </a:xfrm>
          <a:custGeom>
            <a:avLst/>
            <a:gdLst/>
            <a:ahLst/>
            <a:cxnLst/>
            <a:rect l="l" t="t" r="r" b="b"/>
            <a:pathLst>
              <a:path w="598150" h="402579">
                <a:moveTo>
                  <a:pt x="173853" y="0"/>
                </a:moveTo>
                <a:lnTo>
                  <a:pt x="424296" y="0"/>
                </a:lnTo>
                <a:cubicBezTo>
                  <a:pt x="520313" y="0"/>
                  <a:pt x="598150" y="77837"/>
                  <a:pt x="598150" y="173853"/>
                </a:cubicBezTo>
                <a:lnTo>
                  <a:pt x="598150" y="228726"/>
                </a:lnTo>
                <a:cubicBezTo>
                  <a:pt x="598150" y="274835"/>
                  <a:pt x="579833" y="319055"/>
                  <a:pt x="547229" y="351659"/>
                </a:cubicBezTo>
                <a:cubicBezTo>
                  <a:pt x="514625" y="384262"/>
                  <a:pt x="470405" y="402579"/>
                  <a:pt x="424296" y="402579"/>
                </a:cubicBezTo>
                <a:lnTo>
                  <a:pt x="173853" y="402579"/>
                </a:lnTo>
                <a:cubicBezTo>
                  <a:pt x="77837" y="402579"/>
                  <a:pt x="0" y="324742"/>
                  <a:pt x="0" y="228726"/>
                </a:cubicBezTo>
                <a:lnTo>
                  <a:pt x="0" y="173853"/>
                </a:lnTo>
                <a:cubicBezTo>
                  <a:pt x="0" y="77837"/>
                  <a:pt x="77837" y="0"/>
                  <a:pt x="173853" y="0"/>
                </a:cubicBezTo>
                <a:close/>
              </a:path>
            </a:pathLst>
          </a:custGeom>
          <a:solidFill>
            <a:srgbClr val="8EB0D7"/>
          </a:solidFill>
        </p:spPr>
      </p:sp>
      <p:sp>
        <p:nvSpPr>
          <p:cNvPr id="131" name="TextBox 22">
            <a:extLst>
              <a:ext uri="{FF2B5EF4-FFF2-40B4-BE49-F238E27FC236}">
                <a16:creationId xmlns:a16="http://schemas.microsoft.com/office/drawing/2014/main" id="{5760E37B-19D0-15D7-31B3-8D6BCCAD6D94}"/>
              </a:ext>
            </a:extLst>
          </p:cNvPr>
          <p:cNvSpPr txBox="1"/>
          <p:nvPr/>
        </p:nvSpPr>
        <p:spPr>
          <a:xfrm>
            <a:off x="6176017" y="-248087"/>
            <a:ext cx="2700530" cy="272504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400" dirty="0">
                <a:solidFill>
                  <a:srgbClr val="FFFFFF"/>
                </a:solidFill>
                <a:latin typeface="Arial Bold"/>
              </a:rPr>
              <a:t>CONSTRUCTION</a:t>
            </a:r>
          </a:p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400" dirty="0">
                <a:solidFill>
                  <a:srgbClr val="FFFFFF"/>
                </a:solidFill>
                <a:latin typeface="Arial Bold"/>
              </a:rPr>
              <a:t>SERVICES</a:t>
            </a:r>
          </a:p>
        </p:txBody>
      </p:sp>
      <p:sp>
        <p:nvSpPr>
          <p:cNvPr id="133" name="Freeform 21">
            <a:extLst>
              <a:ext uri="{FF2B5EF4-FFF2-40B4-BE49-F238E27FC236}">
                <a16:creationId xmlns:a16="http://schemas.microsoft.com/office/drawing/2014/main" id="{CF29568E-7785-4C77-B3AF-3DC020DCBF73}"/>
              </a:ext>
            </a:extLst>
          </p:cNvPr>
          <p:cNvSpPr/>
          <p:nvPr/>
        </p:nvSpPr>
        <p:spPr>
          <a:xfrm>
            <a:off x="6559764" y="2022437"/>
            <a:ext cx="1987355" cy="1234022"/>
          </a:xfrm>
          <a:custGeom>
            <a:avLst/>
            <a:gdLst/>
            <a:ahLst/>
            <a:cxnLst/>
            <a:rect l="l" t="t" r="r" b="b"/>
            <a:pathLst>
              <a:path w="598150" h="402579">
                <a:moveTo>
                  <a:pt x="173853" y="0"/>
                </a:moveTo>
                <a:lnTo>
                  <a:pt x="424296" y="0"/>
                </a:lnTo>
                <a:cubicBezTo>
                  <a:pt x="520313" y="0"/>
                  <a:pt x="598150" y="77837"/>
                  <a:pt x="598150" y="173853"/>
                </a:cubicBezTo>
                <a:lnTo>
                  <a:pt x="598150" y="228726"/>
                </a:lnTo>
                <a:cubicBezTo>
                  <a:pt x="598150" y="274835"/>
                  <a:pt x="579833" y="319055"/>
                  <a:pt x="547229" y="351659"/>
                </a:cubicBezTo>
                <a:cubicBezTo>
                  <a:pt x="514625" y="384262"/>
                  <a:pt x="470405" y="402579"/>
                  <a:pt x="424296" y="402579"/>
                </a:cubicBezTo>
                <a:lnTo>
                  <a:pt x="173853" y="402579"/>
                </a:lnTo>
                <a:cubicBezTo>
                  <a:pt x="77837" y="402579"/>
                  <a:pt x="0" y="324742"/>
                  <a:pt x="0" y="228726"/>
                </a:cubicBezTo>
                <a:lnTo>
                  <a:pt x="0" y="173853"/>
                </a:lnTo>
                <a:cubicBezTo>
                  <a:pt x="0" y="77837"/>
                  <a:pt x="77837" y="0"/>
                  <a:pt x="173853" y="0"/>
                </a:cubicBezTo>
                <a:close/>
              </a:path>
            </a:pathLst>
          </a:custGeom>
          <a:solidFill>
            <a:srgbClr val="8EB0D7"/>
          </a:solidFill>
        </p:spPr>
      </p:sp>
      <p:sp>
        <p:nvSpPr>
          <p:cNvPr id="134" name="TextBox 22">
            <a:extLst>
              <a:ext uri="{FF2B5EF4-FFF2-40B4-BE49-F238E27FC236}">
                <a16:creationId xmlns:a16="http://schemas.microsoft.com/office/drawing/2014/main" id="{E3C8C174-7C77-F948-303E-F006C6565841}"/>
              </a:ext>
            </a:extLst>
          </p:cNvPr>
          <p:cNvSpPr txBox="1"/>
          <p:nvPr/>
        </p:nvSpPr>
        <p:spPr>
          <a:xfrm>
            <a:off x="6212136" y="1161888"/>
            <a:ext cx="2700530" cy="272504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400" dirty="0">
                <a:solidFill>
                  <a:srgbClr val="FFFFFF"/>
                </a:solidFill>
                <a:latin typeface="Arial Bold"/>
              </a:rPr>
              <a:t>DEVELOPMENT</a:t>
            </a:r>
          </a:p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400" dirty="0">
                <a:solidFill>
                  <a:srgbClr val="FFFFFF"/>
                </a:solidFill>
                <a:latin typeface="Arial Bold"/>
              </a:rPr>
              <a:t>COORDINATION</a:t>
            </a:r>
          </a:p>
        </p:txBody>
      </p:sp>
      <p:sp>
        <p:nvSpPr>
          <p:cNvPr id="135" name="Freeform 21">
            <a:extLst>
              <a:ext uri="{FF2B5EF4-FFF2-40B4-BE49-F238E27FC236}">
                <a16:creationId xmlns:a16="http://schemas.microsoft.com/office/drawing/2014/main" id="{10B23BFD-FF78-CA3F-B8CD-88494E004ADA}"/>
              </a:ext>
            </a:extLst>
          </p:cNvPr>
          <p:cNvSpPr/>
          <p:nvPr/>
        </p:nvSpPr>
        <p:spPr>
          <a:xfrm>
            <a:off x="4479176" y="1974849"/>
            <a:ext cx="1987355" cy="1234022"/>
          </a:xfrm>
          <a:custGeom>
            <a:avLst/>
            <a:gdLst/>
            <a:ahLst/>
            <a:cxnLst/>
            <a:rect l="l" t="t" r="r" b="b"/>
            <a:pathLst>
              <a:path w="598150" h="402579">
                <a:moveTo>
                  <a:pt x="173853" y="0"/>
                </a:moveTo>
                <a:lnTo>
                  <a:pt x="424296" y="0"/>
                </a:lnTo>
                <a:cubicBezTo>
                  <a:pt x="520313" y="0"/>
                  <a:pt x="598150" y="77837"/>
                  <a:pt x="598150" y="173853"/>
                </a:cubicBezTo>
                <a:lnTo>
                  <a:pt x="598150" y="228726"/>
                </a:lnTo>
                <a:cubicBezTo>
                  <a:pt x="598150" y="274835"/>
                  <a:pt x="579833" y="319055"/>
                  <a:pt x="547229" y="351659"/>
                </a:cubicBezTo>
                <a:cubicBezTo>
                  <a:pt x="514625" y="384262"/>
                  <a:pt x="470405" y="402579"/>
                  <a:pt x="424296" y="402579"/>
                </a:cubicBezTo>
                <a:lnTo>
                  <a:pt x="173853" y="402579"/>
                </a:lnTo>
                <a:cubicBezTo>
                  <a:pt x="77837" y="402579"/>
                  <a:pt x="0" y="324742"/>
                  <a:pt x="0" y="228726"/>
                </a:cubicBezTo>
                <a:lnTo>
                  <a:pt x="0" y="173853"/>
                </a:lnTo>
                <a:cubicBezTo>
                  <a:pt x="0" y="77837"/>
                  <a:pt x="77837" y="0"/>
                  <a:pt x="173853" y="0"/>
                </a:cubicBezTo>
                <a:close/>
              </a:path>
            </a:pathLst>
          </a:custGeom>
          <a:solidFill>
            <a:srgbClr val="8EB0D7"/>
          </a:solidFill>
        </p:spPr>
      </p:sp>
      <p:sp>
        <p:nvSpPr>
          <p:cNvPr id="136" name="TextBox 22">
            <a:extLst>
              <a:ext uri="{FF2B5EF4-FFF2-40B4-BE49-F238E27FC236}">
                <a16:creationId xmlns:a16="http://schemas.microsoft.com/office/drawing/2014/main" id="{7A4AFC3D-8359-B2F3-E95A-B2B9CABDC1D5}"/>
              </a:ext>
            </a:extLst>
          </p:cNvPr>
          <p:cNvSpPr txBox="1"/>
          <p:nvPr/>
        </p:nvSpPr>
        <p:spPr>
          <a:xfrm>
            <a:off x="4131548" y="1114300"/>
            <a:ext cx="2700530" cy="272504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400" dirty="0">
                <a:solidFill>
                  <a:srgbClr val="FFFFFF"/>
                </a:solidFill>
                <a:latin typeface="Arial Bold"/>
              </a:rPr>
              <a:t>HOUSING &amp;</a:t>
            </a:r>
          </a:p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400" dirty="0">
                <a:solidFill>
                  <a:srgbClr val="FFFFFF"/>
                </a:solidFill>
                <a:latin typeface="Arial Bold"/>
              </a:rPr>
              <a:t>COMMUNITY</a:t>
            </a:r>
          </a:p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400" dirty="0">
                <a:solidFill>
                  <a:srgbClr val="FFFFFF"/>
                </a:solidFill>
                <a:latin typeface="Arial Bold"/>
              </a:rPr>
              <a:t>DEVELOPMENT</a:t>
            </a:r>
          </a:p>
        </p:txBody>
      </p:sp>
      <p:sp>
        <p:nvSpPr>
          <p:cNvPr id="137" name="Freeform 21">
            <a:extLst>
              <a:ext uri="{FF2B5EF4-FFF2-40B4-BE49-F238E27FC236}">
                <a16:creationId xmlns:a16="http://schemas.microsoft.com/office/drawing/2014/main" id="{96023226-31DC-2D53-076E-2B6E02F82ADE}"/>
              </a:ext>
            </a:extLst>
          </p:cNvPr>
          <p:cNvSpPr/>
          <p:nvPr/>
        </p:nvSpPr>
        <p:spPr>
          <a:xfrm>
            <a:off x="4372712" y="611282"/>
            <a:ext cx="1987355" cy="1234022"/>
          </a:xfrm>
          <a:custGeom>
            <a:avLst/>
            <a:gdLst/>
            <a:ahLst/>
            <a:cxnLst/>
            <a:rect l="l" t="t" r="r" b="b"/>
            <a:pathLst>
              <a:path w="598150" h="402579">
                <a:moveTo>
                  <a:pt x="173853" y="0"/>
                </a:moveTo>
                <a:lnTo>
                  <a:pt x="424296" y="0"/>
                </a:lnTo>
                <a:cubicBezTo>
                  <a:pt x="520313" y="0"/>
                  <a:pt x="598150" y="77837"/>
                  <a:pt x="598150" y="173853"/>
                </a:cubicBezTo>
                <a:lnTo>
                  <a:pt x="598150" y="228726"/>
                </a:lnTo>
                <a:cubicBezTo>
                  <a:pt x="598150" y="274835"/>
                  <a:pt x="579833" y="319055"/>
                  <a:pt x="547229" y="351659"/>
                </a:cubicBezTo>
                <a:cubicBezTo>
                  <a:pt x="514625" y="384262"/>
                  <a:pt x="470405" y="402579"/>
                  <a:pt x="424296" y="402579"/>
                </a:cubicBezTo>
                <a:lnTo>
                  <a:pt x="173853" y="402579"/>
                </a:lnTo>
                <a:cubicBezTo>
                  <a:pt x="77837" y="402579"/>
                  <a:pt x="0" y="324742"/>
                  <a:pt x="0" y="228726"/>
                </a:cubicBezTo>
                <a:lnTo>
                  <a:pt x="0" y="173853"/>
                </a:lnTo>
                <a:cubicBezTo>
                  <a:pt x="0" y="77837"/>
                  <a:pt x="77837" y="0"/>
                  <a:pt x="173853" y="0"/>
                </a:cubicBezTo>
                <a:close/>
              </a:path>
            </a:pathLst>
          </a:custGeom>
          <a:solidFill>
            <a:srgbClr val="8EB0D7"/>
          </a:solidFill>
        </p:spPr>
      </p:sp>
      <p:sp>
        <p:nvSpPr>
          <p:cNvPr id="138" name="TextBox 22">
            <a:extLst>
              <a:ext uri="{FF2B5EF4-FFF2-40B4-BE49-F238E27FC236}">
                <a16:creationId xmlns:a16="http://schemas.microsoft.com/office/drawing/2014/main" id="{DC672489-6331-29A4-4EF7-99B9A1BA4334}"/>
              </a:ext>
            </a:extLst>
          </p:cNvPr>
          <p:cNvSpPr txBox="1"/>
          <p:nvPr/>
        </p:nvSpPr>
        <p:spPr>
          <a:xfrm>
            <a:off x="4025084" y="-249267"/>
            <a:ext cx="2700530" cy="272504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000" dirty="0">
                <a:solidFill>
                  <a:srgbClr val="FFFFFF"/>
                </a:solidFill>
                <a:latin typeface="Arial Bold"/>
              </a:rPr>
              <a:t>ARCHITECTURAL</a:t>
            </a:r>
          </a:p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000" dirty="0">
                <a:solidFill>
                  <a:srgbClr val="FFFFFF"/>
                </a:solidFill>
                <a:latin typeface="Arial Bold"/>
              </a:rPr>
              <a:t>REVIEW &amp;</a:t>
            </a:r>
          </a:p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000" dirty="0">
                <a:solidFill>
                  <a:srgbClr val="FFFFFF"/>
                </a:solidFill>
                <a:latin typeface="Arial Bold"/>
              </a:rPr>
              <a:t>HISTORIC PRESERVATION</a:t>
            </a:r>
          </a:p>
        </p:txBody>
      </p:sp>
    </p:spTree>
    <p:extLst>
      <p:ext uri="{BB962C8B-B14F-4D97-AF65-F5344CB8AC3E}">
        <p14:creationId xmlns:p14="http://schemas.microsoft.com/office/powerpoint/2010/main" val="3413213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428D2-0174-4335-AD97-F38E13174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0"/>
              </a:rPr>
              <a:t>EMPLOYEE OVERVIEW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1D8D25AD-355B-D32B-9B7C-DF0C6EF364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746" y="1600196"/>
            <a:ext cx="5492507" cy="365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4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428D2-0174-4335-AD97-F38E13174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0"/>
              </a:rPr>
              <a:t>TOTAL EMPLOYEES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02A5D1-8602-4511-AD26-2D40B3E55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>
              <a:solidFill>
                <a:schemeClr val="bg1"/>
              </a:solidFill>
              <a:latin typeface="Gill Sans Nova" panose="020B0602020104020203" pitchFamily="34" charset="0"/>
            </a:endParaRPr>
          </a:p>
          <a:p>
            <a:pPr marL="0" indent="0" algn="ctr">
              <a:buNone/>
            </a:pPr>
            <a:endParaRPr lang="en-US" sz="4000" b="1" dirty="0">
              <a:solidFill>
                <a:schemeClr val="bg1"/>
              </a:solidFill>
              <a:latin typeface="Gill Sans Nova" panose="020B0602020104020203" pitchFamily="34" charset="0"/>
            </a:endParaRPr>
          </a:p>
          <a:p>
            <a:pPr marL="0" indent="0" algn="ctr">
              <a:buNone/>
            </a:pPr>
            <a:r>
              <a:rPr lang="en-US" sz="6000" b="1" dirty="0">
                <a:solidFill>
                  <a:schemeClr val="bg1"/>
                </a:solidFill>
                <a:latin typeface="Gill Sans Nova" panose="020B0602020104020203" pitchFamily="34" charset="0"/>
              </a:rPr>
              <a:t>4,900</a:t>
            </a:r>
          </a:p>
        </p:txBody>
      </p:sp>
    </p:spTree>
    <p:extLst>
      <p:ext uri="{BB962C8B-B14F-4D97-AF65-F5344CB8AC3E}">
        <p14:creationId xmlns:p14="http://schemas.microsoft.com/office/powerpoint/2010/main" val="2620769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428D2-0174-4335-AD97-F38E13174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057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0"/>
              </a:rPr>
              <a:t>AGE OF EMPLOYEES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CA4F861-B027-7F03-8962-35F9DB8183C1}"/>
              </a:ext>
            </a:extLst>
          </p:cNvPr>
          <p:cNvGrpSpPr/>
          <p:nvPr/>
        </p:nvGrpSpPr>
        <p:grpSpPr>
          <a:xfrm>
            <a:off x="2162175" y="1027906"/>
            <a:ext cx="7867650" cy="5573042"/>
            <a:chOff x="0" y="-85725"/>
            <a:chExt cx="10162411" cy="1036850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1E8AB67-21D9-ABF4-FBA7-50242404C928}"/>
                </a:ext>
              </a:extLst>
            </p:cNvPr>
            <p:cNvSpPr txBox="1"/>
            <p:nvPr/>
          </p:nvSpPr>
          <p:spPr>
            <a:xfrm>
              <a:off x="7964517" y="8806687"/>
              <a:ext cx="1001378" cy="13240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919"/>
                </a:lnSpc>
              </a:pPr>
              <a:r>
                <a:rPr lang="en-US" sz="2085" dirty="0">
                  <a:solidFill>
                    <a:schemeClr val="bg1"/>
                  </a:solidFill>
                  <a:latin typeface="Arial"/>
                </a:rPr>
                <a:t>35-45</a:t>
              </a:r>
            </a:p>
            <a:p>
              <a:pPr algn="ctr">
                <a:lnSpc>
                  <a:spcPts val="2919"/>
                </a:lnSpc>
              </a:pPr>
              <a:r>
                <a:rPr lang="en-US" sz="2085" dirty="0">
                  <a:solidFill>
                    <a:schemeClr val="bg1"/>
                  </a:solidFill>
                  <a:latin typeface="Arial"/>
                </a:rPr>
                <a:t>25.6%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CE3606F-FECE-679A-B7FF-0A77EF3F091F}"/>
                </a:ext>
              </a:extLst>
            </p:cNvPr>
            <p:cNvSpPr txBox="1"/>
            <p:nvPr/>
          </p:nvSpPr>
          <p:spPr>
            <a:xfrm>
              <a:off x="0" y="7821065"/>
              <a:ext cx="1001378" cy="13240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919"/>
                </a:lnSpc>
              </a:pPr>
              <a:r>
                <a:rPr lang="en-US" sz="2085" dirty="0">
                  <a:solidFill>
                    <a:schemeClr val="bg1"/>
                  </a:solidFill>
                  <a:latin typeface="Arial"/>
                </a:rPr>
                <a:t>45-55</a:t>
              </a:r>
            </a:p>
            <a:p>
              <a:pPr algn="ctr">
                <a:lnSpc>
                  <a:spcPts val="2919"/>
                </a:lnSpc>
              </a:pPr>
              <a:r>
                <a:rPr lang="en-US" sz="2085" dirty="0">
                  <a:solidFill>
                    <a:schemeClr val="bg1"/>
                  </a:solidFill>
                  <a:latin typeface="Arial"/>
                </a:rPr>
                <a:t>24.4%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BB6FAF6-F3A5-8F4F-BDC0-29F4E7B4FD9C}"/>
                </a:ext>
              </a:extLst>
            </p:cNvPr>
            <p:cNvSpPr txBox="1"/>
            <p:nvPr/>
          </p:nvSpPr>
          <p:spPr>
            <a:xfrm>
              <a:off x="9161033" y="2881065"/>
              <a:ext cx="1001378" cy="13240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919"/>
                </a:lnSpc>
              </a:pPr>
              <a:r>
                <a:rPr lang="en-US" sz="2085" dirty="0">
                  <a:solidFill>
                    <a:schemeClr val="bg1"/>
                  </a:solidFill>
                  <a:latin typeface="Arial"/>
                </a:rPr>
                <a:t>25-35</a:t>
              </a:r>
            </a:p>
            <a:p>
              <a:pPr algn="ctr">
                <a:lnSpc>
                  <a:spcPts val="2919"/>
                </a:lnSpc>
              </a:pPr>
              <a:r>
                <a:rPr lang="en-US" sz="2085" dirty="0">
                  <a:solidFill>
                    <a:schemeClr val="bg1"/>
                  </a:solidFill>
                  <a:latin typeface="Arial"/>
                </a:rPr>
                <a:t>21.1%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493D237-4323-1E7D-D13D-FD7FC4E9E6A2}"/>
                </a:ext>
              </a:extLst>
            </p:cNvPr>
            <p:cNvSpPr txBox="1"/>
            <p:nvPr/>
          </p:nvSpPr>
          <p:spPr>
            <a:xfrm>
              <a:off x="864583" y="1325246"/>
              <a:ext cx="1001378" cy="13240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919"/>
                </a:lnSpc>
              </a:pPr>
              <a:r>
                <a:rPr lang="en-US" sz="2085" dirty="0">
                  <a:solidFill>
                    <a:schemeClr val="bg1"/>
                  </a:solidFill>
                  <a:latin typeface="Arial"/>
                </a:rPr>
                <a:t>55-65</a:t>
              </a:r>
            </a:p>
            <a:p>
              <a:pPr algn="ctr">
                <a:lnSpc>
                  <a:spcPts val="2919"/>
                </a:lnSpc>
              </a:pPr>
              <a:r>
                <a:rPr lang="en-US" sz="2085" dirty="0">
                  <a:solidFill>
                    <a:schemeClr val="bg1"/>
                  </a:solidFill>
                  <a:latin typeface="Arial"/>
                </a:rPr>
                <a:t>18.9%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2390D29-5862-4459-2593-500BD195CCBE}"/>
                </a:ext>
              </a:extLst>
            </p:cNvPr>
            <p:cNvSpPr txBox="1"/>
            <p:nvPr/>
          </p:nvSpPr>
          <p:spPr>
            <a:xfrm>
              <a:off x="5280389" y="37342"/>
              <a:ext cx="1746505" cy="13240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919"/>
                </a:lnSpc>
              </a:pPr>
              <a:r>
                <a:rPr lang="en-US" sz="2085" dirty="0">
                  <a:solidFill>
                    <a:schemeClr val="bg1"/>
                  </a:solidFill>
                  <a:latin typeface="Arial"/>
                </a:rPr>
                <a:t>UNDER 24</a:t>
              </a:r>
            </a:p>
            <a:p>
              <a:pPr algn="ctr">
                <a:lnSpc>
                  <a:spcPts val="2919"/>
                </a:lnSpc>
              </a:pPr>
              <a:r>
                <a:rPr lang="en-US" sz="2085" dirty="0">
                  <a:solidFill>
                    <a:schemeClr val="bg1"/>
                  </a:solidFill>
                  <a:latin typeface="Arial"/>
                </a:rPr>
                <a:t>7.4%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D4832CB-02D2-D873-D4DE-31A31448D832}"/>
                </a:ext>
              </a:extLst>
            </p:cNvPr>
            <p:cNvSpPr txBox="1"/>
            <p:nvPr/>
          </p:nvSpPr>
          <p:spPr>
            <a:xfrm>
              <a:off x="4116859" y="-85725"/>
              <a:ext cx="804965" cy="13240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919"/>
                </a:lnSpc>
              </a:pPr>
              <a:r>
                <a:rPr lang="en-US" sz="2085" dirty="0">
                  <a:solidFill>
                    <a:schemeClr val="bg1"/>
                  </a:solidFill>
                  <a:latin typeface="Arial"/>
                </a:rPr>
                <a:t>65+</a:t>
              </a:r>
            </a:p>
            <a:p>
              <a:pPr algn="ctr">
                <a:lnSpc>
                  <a:spcPts val="2919"/>
                </a:lnSpc>
              </a:pPr>
              <a:r>
                <a:rPr lang="en-US" sz="2085" dirty="0">
                  <a:solidFill>
                    <a:schemeClr val="bg1"/>
                  </a:solidFill>
                  <a:latin typeface="Arial"/>
                </a:rPr>
                <a:t>2.6%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0C7B88B-FEC5-AF62-0368-962AB8575E7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23383" y="1174100"/>
              <a:ext cx="9505544" cy="9108677"/>
              <a:chOff x="-44588" y="0"/>
              <a:chExt cx="2700844" cy="2588081"/>
            </a:xfrm>
          </p:grpSpPr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F9E3907E-6DBF-A521-C8F3-065A14923875}"/>
                  </a:ext>
                </a:extLst>
              </p:cNvPr>
              <p:cNvSpPr/>
              <p:nvPr/>
            </p:nvSpPr>
            <p:spPr>
              <a:xfrm>
                <a:off x="1270000" y="0"/>
                <a:ext cx="626760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626760" h="1270000">
                    <a:moveTo>
                      <a:pt x="0" y="0"/>
                    </a:moveTo>
                    <a:cubicBezTo>
                      <a:pt x="219713" y="0"/>
                      <a:pt x="435667" y="57001"/>
                      <a:pt x="626760" y="165431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6CE5E8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87C74D4F-1573-AC1F-1CEC-9DB5921EF13F}"/>
                  </a:ext>
                </a:extLst>
              </p:cNvPr>
              <p:cNvSpPr/>
              <p:nvPr/>
            </p:nvSpPr>
            <p:spPr>
              <a:xfrm>
                <a:off x="1270000" y="135487"/>
                <a:ext cx="1386256" cy="1475333"/>
              </a:xfrm>
              <a:custGeom>
                <a:avLst/>
                <a:gdLst/>
                <a:ahLst/>
                <a:cxnLst/>
                <a:rect l="l" t="t" r="r" b="b"/>
                <a:pathLst>
                  <a:path w="1386256" h="1475333">
                    <a:moveTo>
                      <a:pt x="570771" y="0"/>
                    </a:moveTo>
                    <a:cubicBezTo>
                      <a:pt x="1112837" y="272712"/>
                      <a:pt x="1386256" y="890791"/>
                      <a:pt x="1223414" y="1475333"/>
                    </a:cubicBezTo>
                    <a:lnTo>
                      <a:pt x="0" y="1134513"/>
                    </a:lnTo>
                    <a:close/>
                  </a:path>
                </a:pathLst>
              </a:custGeom>
              <a:solidFill>
                <a:srgbClr val="41B8D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2DEAEC23-2986-678D-2E30-A8FA3F82DADA}"/>
                  </a:ext>
                </a:extLst>
              </p:cNvPr>
              <p:cNvSpPr/>
              <p:nvPr/>
            </p:nvSpPr>
            <p:spPr>
              <a:xfrm>
                <a:off x="886895" y="1270000"/>
                <a:ext cx="1622024" cy="1318081"/>
              </a:xfrm>
              <a:custGeom>
                <a:avLst/>
                <a:gdLst/>
                <a:ahLst/>
                <a:cxnLst/>
                <a:rect l="l" t="t" r="r" b="b"/>
                <a:pathLst>
                  <a:path w="1622024" h="1318081">
                    <a:moveTo>
                      <a:pt x="1622024" y="279249"/>
                    </a:moveTo>
                    <a:cubicBezTo>
                      <a:pt x="1543854" y="626059"/>
                      <a:pt x="1323898" y="924228"/>
                      <a:pt x="1015615" y="1101286"/>
                    </a:cubicBezTo>
                    <a:cubicBezTo>
                      <a:pt x="707332" y="1278344"/>
                      <a:pt x="338950" y="1318081"/>
                      <a:pt x="0" y="1210839"/>
                    </a:cubicBezTo>
                    <a:lnTo>
                      <a:pt x="383105" y="0"/>
                    </a:lnTo>
                    <a:close/>
                  </a:path>
                </a:pathLst>
              </a:custGeom>
              <a:solidFill>
                <a:srgbClr val="2D8BBA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E08C1F13-D54B-0C3C-0015-CE13A4AF824E}"/>
                  </a:ext>
                </a:extLst>
              </p:cNvPr>
              <p:cNvSpPr/>
              <p:nvPr/>
            </p:nvSpPr>
            <p:spPr>
              <a:xfrm>
                <a:off x="-44588" y="932272"/>
                <a:ext cx="1314588" cy="1566201"/>
              </a:xfrm>
              <a:custGeom>
                <a:avLst/>
                <a:gdLst/>
                <a:ahLst/>
                <a:cxnLst/>
                <a:rect l="l" t="t" r="r" b="b"/>
                <a:pathLst>
                  <a:path w="1314588" h="1566201">
                    <a:moveTo>
                      <a:pt x="992478" y="1566201"/>
                    </a:moveTo>
                    <a:cubicBezTo>
                      <a:pt x="663955" y="1480061"/>
                      <a:pt x="383622" y="1265925"/>
                      <a:pt x="214102" y="971629"/>
                    </a:cubicBezTo>
                    <a:cubicBezTo>
                      <a:pt x="44582" y="677333"/>
                      <a:pt x="0" y="327399"/>
                      <a:pt x="90317" y="0"/>
                    </a:cubicBezTo>
                    <a:lnTo>
                      <a:pt x="1314588" y="337728"/>
                    </a:lnTo>
                    <a:close/>
                  </a:path>
                </a:pathLst>
              </a:custGeom>
              <a:solidFill>
                <a:srgbClr val="2F5F98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6877BF26-9A4B-4C57-D342-3D5A52A50036}"/>
                  </a:ext>
                </a:extLst>
              </p:cNvPr>
              <p:cNvSpPr/>
              <p:nvPr/>
            </p:nvSpPr>
            <p:spPr>
              <a:xfrm>
                <a:off x="30380" y="8459"/>
                <a:ext cx="1239620" cy="1261541"/>
              </a:xfrm>
              <a:custGeom>
                <a:avLst/>
                <a:gdLst/>
                <a:ahLst/>
                <a:cxnLst/>
                <a:rect l="l" t="t" r="r" b="b"/>
                <a:pathLst>
                  <a:path w="1239620" h="1261541">
                    <a:moveTo>
                      <a:pt x="0" y="985423"/>
                    </a:moveTo>
                    <a:cubicBezTo>
                      <a:pt x="117540" y="457730"/>
                      <a:pt x="556262" y="62292"/>
                      <a:pt x="1093286" y="0"/>
                    </a:cubicBezTo>
                    <a:lnTo>
                      <a:pt x="1239620" y="1261541"/>
                    </a:lnTo>
                    <a:close/>
                  </a:path>
                </a:pathLst>
              </a:custGeom>
              <a:solidFill>
                <a:srgbClr val="31356E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D3FDC5BF-29CA-42EB-8F97-FA236A96841C}"/>
                  </a:ext>
                </a:extLst>
              </p:cNvPr>
              <p:cNvSpPr/>
              <p:nvPr/>
            </p:nvSpPr>
            <p:spPr>
              <a:xfrm>
                <a:off x="1060798" y="0"/>
                <a:ext cx="209202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209202" h="1270000">
                    <a:moveTo>
                      <a:pt x="0" y="17349"/>
                    </a:moveTo>
                    <a:cubicBezTo>
                      <a:pt x="69094" y="5810"/>
                      <a:pt x="139024" y="7"/>
                      <a:pt x="209075" y="0"/>
                    </a:cubicBezTo>
                    <a:lnTo>
                      <a:pt x="209202" y="1270000"/>
                    </a:lnTo>
                    <a:close/>
                  </a:path>
                </a:pathLst>
              </a:custGeom>
              <a:solidFill>
                <a:srgbClr val="A66C98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2258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428D2-0174-4335-AD97-F38E13174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057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0"/>
              </a:rPr>
              <a:t>DIVERSITY</a:t>
            </a:r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F41117F5-E08F-824C-C562-D745013BCF2C}"/>
              </a:ext>
            </a:extLst>
          </p:cNvPr>
          <p:cNvGrpSpPr/>
          <p:nvPr/>
        </p:nvGrpSpPr>
        <p:grpSpPr>
          <a:xfrm>
            <a:off x="838200" y="907127"/>
            <a:ext cx="11293689" cy="5820000"/>
            <a:chOff x="0" y="-296390"/>
            <a:chExt cx="12519863" cy="11379105"/>
          </a:xfrm>
        </p:grpSpPr>
        <p:sp>
          <p:nvSpPr>
            <p:cNvPr id="4" name="TextBox 6">
              <a:extLst>
                <a:ext uri="{FF2B5EF4-FFF2-40B4-BE49-F238E27FC236}">
                  <a16:creationId xmlns:a16="http://schemas.microsoft.com/office/drawing/2014/main" id="{5C126F9D-C723-BB46-3EE9-B86F89CBA86D}"/>
                </a:ext>
              </a:extLst>
            </p:cNvPr>
            <p:cNvSpPr txBox="1"/>
            <p:nvPr/>
          </p:nvSpPr>
          <p:spPr>
            <a:xfrm>
              <a:off x="0" y="4904309"/>
              <a:ext cx="1074423" cy="1341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56"/>
                </a:lnSpc>
              </a:pPr>
              <a:r>
                <a:rPr lang="en-US" sz="1969" dirty="0">
                  <a:solidFill>
                    <a:schemeClr val="bg1"/>
                  </a:solidFill>
                  <a:latin typeface="Arial"/>
                </a:rPr>
                <a:t>WHITE</a:t>
              </a:r>
            </a:p>
            <a:p>
              <a:pPr algn="ctr">
                <a:lnSpc>
                  <a:spcPts val="2756"/>
                </a:lnSpc>
              </a:pPr>
              <a:r>
                <a:rPr lang="en-US" sz="1969" dirty="0">
                  <a:solidFill>
                    <a:schemeClr val="bg1"/>
                  </a:solidFill>
                  <a:latin typeface="Arial"/>
                </a:rPr>
                <a:t>50.2%</a:t>
              </a:r>
            </a:p>
          </p:txBody>
        </p:sp>
        <p:sp>
          <p:nvSpPr>
            <p:cNvPr id="5" name="TextBox 7">
              <a:extLst>
                <a:ext uri="{FF2B5EF4-FFF2-40B4-BE49-F238E27FC236}">
                  <a16:creationId xmlns:a16="http://schemas.microsoft.com/office/drawing/2014/main" id="{73AEC089-2A29-39B4-9053-B20D59327F1A}"/>
                </a:ext>
              </a:extLst>
            </p:cNvPr>
            <p:cNvSpPr txBox="1"/>
            <p:nvPr/>
          </p:nvSpPr>
          <p:spPr>
            <a:xfrm>
              <a:off x="7424698" y="1257792"/>
              <a:ext cx="5095165" cy="1341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56"/>
                </a:lnSpc>
              </a:pPr>
              <a:r>
                <a:rPr lang="en-US" sz="1969" dirty="0">
                  <a:solidFill>
                    <a:schemeClr val="bg1"/>
                  </a:solidFill>
                  <a:latin typeface="Arial"/>
                </a:rPr>
                <a:t>BLACK OR AFRICAN AMERICAN</a:t>
              </a:r>
            </a:p>
            <a:p>
              <a:pPr algn="ctr">
                <a:lnSpc>
                  <a:spcPts val="2756"/>
                </a:lnSpc>
              </a:pPr>
              <a:r>
                <a:rPr lang="en-US" sz="1969" dirty="0">
                  <a:solidFill>
                    <a:schemeClr val="bg1"/>
                  </a:solidFill>
                  <a:latin typeface="Arial"/>
                </a:rPr>
                <a:t>27.9%</a:t>
              </a:r>
            </a:p>
          </p:txBody>
        </p:sp>
        <p:sp>
          <p:nvSpPr>
            <p:cNvPr id="20" name="TextBox 8">
              <a:extLst>
                <a:ext uri="{FF2B5EF4-FFF2-40B4-BE49-F238E27FC236}">
                  <a16:creationId xmlns:a16="http://schemas.microsoft.com/office/drawing/2014/main" id="{14E2FACB-3E5F-497C-A145-857E85C8D2F9}"/>
                </a:ext>
              </a:extLst>
            </p:cNvPr>
            <p:cNvSpPr txBox="1"/>
            <p:nvPr/>
          </p:nvSpPr>
          <p:spPr>
            <a:xfrm>
              <a:off x="7621115" y="8982152"/>
              <a:ext cx="3464888" cy="1341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56"/>
                </a:lnSpc>
              </a:pPr>
              <a:r>
                <a:rPr lang="en-US" sz="1969" dirty="0">
                  <a:solidFill>
                    <a:schemeClr val="bg1"/>
                  </a:solidFill>
                  <a:latin typeface="Arial"/>
                </a:rPr>
                <a:t>HISPANIC OR LATINO</a:t>
              </a:r>
            </a:p>
            <a:p>
              <a:pPr algn="ctr">
                <a:lnSpc>
                  <a:spcPts val="2756"/>
                </a:lnSpc>
              </a:pPr>
              <a:r>
                <a:rPr lang="en-US" sz="1969" dirty="0">
                  <a:solidFill>
                    <a:schemeClr val="bg1"/>
                  </a:solidFill>
                  <a:latin typeface="Arial"/>
                </a:rPr>
                <a:t>18.4%</a:t>
              </a:r>
            </a:p>
          </p:txBody>
        </p:sp>
        <p:sp>
          <p:nvSpPr>
            <p:cNvPr id="21" name="TextBox 9">
              <a:extLst>
                <a:ext uri="{FF2B5EF4-FFF2-40B4-BE49-F238E27FC236}">
                  <a16:creationId xmlns:a16="http://schemas.microsoft.com/office/drawing/2014/main" id="{4F6BC113-069E-964F-C9D4-4894ACAC536B}"/>
                </a:ext>
              </a:extLst>
            </p:cNvPr>
            <p:cNvSpPr txBox="1"/>
            <p:nvPr/>
          </p:nvSpPr>
          <p:spPr>
            <a:xfrm>
              <a:off x="4639849" y="-296390"/>
              <a:ext cx="2007040" cy="134103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756"/>
                </a:lnSpc>
              </a:pPr>
              <a:r>
                <a:rPr lang="en-US" sz="1969" dirty="0">
                  <a:solidFill>
                    <a:schemeClr val="bg1"/>
                  </a:solidFill>
                  <a:latin typeface="Arial"/>
                </a:rPr>
                <a:t>ASIAN</a:t>
              </a:r>
            </a:p>
            <a:p>
              <a:pPr algn="ctr">
                <a:lnSpc>
                  <a:spcPts val="2756"/>
                </a:lnSpc>
              </a:pPr>
              <a:r>
                <a:rPr lang="en-US" sz="1969" dirty="0">
                  <a:solidFill>
                    <a:schemeClr val="bg1"/>
                  </a:solidFill>
                  <a:latin typeface="Arial"/>
                </a:rPr>
                <a:t>1.8%</a:t>
              </a:r>
            </a:p>
          </p:txBody>
        </p:sp>
        <p:sp>
          <p:nvSpPr>
            <p:cNvPr id="22" name="TextBox 10">
              <a:extLst>
                <a:ext uri="{FF2B5EF4-FFF2-40B4-BE49-F238E27FC236}">
                  <a16:creationId xmlns:a16="http://schemas.microsoft.com/office/drawing/2014/main" id="{704D18E4-8D8E-AB72-128A-F3FEE1A00C78}"/>
                </a:ext>
              </a:extLst>
            </p:cNvPr>
            <p:cNvSpPr txBox="1"/>
            <p:nvPr/>
          </p:nvSpPr>
          <p:spPr>
            <a:xfrm>
              <a:off x="3834235" y="9741676"/>
              <a:ext cx="3705367" cy="1341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56"/>
                </a:lnSpc>
              </a:pPr>
              <a:r>
                <a:rPr lang="en-US" sz="1969" dirty="0">
                  <a:solidFill>
                    <a:schemeClr val="bg1"/>
                  </a:solidFill>
                  <a:latin typeface="Arial"/>
                </a:rPr>
                <a:t>TWO OR MORE RACES</a:t>
              </a:r>
            </a:p>
            <a:p>
              <a:pPr algn="ctr">
                <a:lnSpc>
                  <a:spcPts val="2756"/>
                </a:lnSpc>
              </a:pPr>
              <a:r>
                <a:rPr lang="en-US" sz="1969" dirty="0">
                  <a:solidFill>
                    <a:schemeClr val="bg1"/>
                  </a:solidFill>
                  <a:latin typeface="Arial"/>
                </a:rPr>
                <a:t>0.8%</a:t>
              </a:r>
            </a:p>
          </p:txBody>
        </p:sp>
        <p:grpSp>
          <p:nvGrpSpPr>
            <p:cNvPr id="23" name="Group 11">
              <a:extLst>
                <a:ext uri="{FF2B5EF4-FFF2-40B4-BE49-F238E27FC236}">
                  <a16:creationId xmlns:a16="http://schemas.microsoft.com/office/drawing/2014/main" id="{DB3185A7-30DF-8816-86D7-39002F1D59F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36733" y="1107772"/>
              <a:ext cx="8820509" cy="8473828"/>
              <a:chOff x="-60218" y="0"/>
              <a:chExt cx="2654393" cy="2550065"/>
            </a:xfrm>
          </p:grpSpPr>
          <p:sp>
            <p:nvSpPr>
              <p:cNvPr id="24" name="Freeform 12">
                <a:extLst>
                  <a:ext uri="{FF2B5EF4-FFF2-40B4-BE49-F238E27FC236}">
                    <a16:creationId xmlns:a16="http://schemas.microsoft.com/office/drawing/2014/main" id="{699E5C64-A3C5-BF9F-8E05-169A5F4A8323}"/>
                  </a:ext>
                </a:extLst>
              </p:cNvPr>
              <p:cNvSpPr/>
              <p:nvPr/>
            </p:nvSpPr>
            <p:spPr>
              <a:xfrm>
                <a:off x="1270000" y="0"/>
                <a:ext cx="100294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100294" h="1270000">
                    <a:moveTo>
                      <a:pt x="0" y="0"/>
                    </a:moveTo>
                    <a:cubicBezTo>
                      <a:pt x="33470" y="0"/>
                      <a:pt x="66928" y="1323"/>
                      <a:pt x="100294" y="3966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0C5557"/>
              </a:solidFill>
            </p:spPr>
          </p:sp>
          <p:sp>
            <p:nvSpPr>
              <p:cNvPr id="25" name="Freeform 13">
                <a:extLst>
                  <a:ext uri="{FF2B5EF4-FFF2-40B4-BE49-F238E27FC236}">
                    <a16:creationId xmlns:a16="http://schemas.microsoft.com/office/drawing/2014/main" id="{410E63D4-079E-1D65-A239-F261D33BA9CB}"/>
                  </a:ext>
                </a:extLst>
              </p:cNvPr>
              <p:cNvSpPr/>
              <p:nvPr/>
            </p:nvSpPr>
            <p:spPr>
              <a:xfrm>
                <a:off x="1270000" y="536"/>
                <a:ext cx="240120" cy="1269464"/>
              </a:xfrm>
              <a:custGeom>
                <a:avLst/>
                <a:gdLst/>
                <a:ahLst/>
                <a:cxnLst/>
                <a:rect l="l" t="t" r="r" b="b"/>
                <a:pathLst>
                  <a:path w="240120" h="1269464">
                    <a:moveTo>
                      <a:pt x="36893" y="0"/>
                    </a:moveTo>
                    <a:cubicBezTo>
                      <a:pt x="105127" y="1983"/>
                      <a:pt x="173089" y="9464"/>
                      <a:pt x="240120" y="22370"/>
                    </a:cubicBezTo>
                    <a:lnTo>
                      <a:pt x="0" y="1269464"/>
                    </a:lnTo>
                    <a:close/>
                  </a:path>
                </a:pathLst>
              </a:custGeom>
              <a:solidFill>
                <a:srgbClr val="32889D"/>
              </a:solidFill>
            </p:spPr>
          </p:sp>
          <p:sp>
            <p:nvSpPr>
              <p:cNvPr id="26" name="Freeform 14">
                <a:extLst>
                  <a:ext uri="{FF2B5EF4-FFF2-40B4-BE49-F238E27FC236}">
                    <a16:creationId xmlns:a16="http://schemas.microsoft.com/office/drawing/2014/main" id="{A38F1C6A-2236-5634-DAD5-3954A965C823}"/>
                  </a:ext>
                </a:extLst>
              </p:cNvPr>
              <p:cNvSpPr/>
              <p:nvPr/>
            </p:nvSpPr>
            <p:spPr>
              <a:xfrm>
                <a:off x="1270000" y="12464"/>
                <a:ext cx="1324175" cy="1721535"/>
              </a:xfrm>
              <a:custGeom>
                <a:avLst/>
                <a:gdLst/>
                <a:ahLst/>
                <a:cxnLst/>
                <a:rect l="l" t="t" r="r" b="b"/>
                <a:pathLst>
                  <a:path w="1324175" h="1721535">
                    <a:moveTo>
                      <a:pt x="177491" y="0"/>
                    </a:moveTo>
                    <a:cubicBezTo>
                      <a:pt x="562263" y="54307"/>
                      <a:pt x="900998" y="281779"/>
                      <a:pt x="1096865" y="617390"/>
                    </a:cubicBezTo>
                    <a:cubicBezTo>
                      <a:pt x="1292732" y="953001"/>
                      <a:pt x="1324175" y="1359812"/>
                      <a:pt x="1182204" y="1721535"/>
                    </a:cubicBezTo>
                    <a:lnTo>
                      <a:pt x="0" y="1257536"/>
                    </a:lnTo>
                    <a:close/>
                  </a:path>
                </a:pathLst>
              </a:custGeom>
              <a:solidFill>
                <a:srgbClr val="0F4E6D"/>
              </a:solidFill>
            </p:spPr>
          </p:sp>
          <p:sp>
            <p:nvSpPr>
              <p:cNvPr id="27" name="Freeform 15">
                <a:extLst>
                  <a:ext uri="{FF2B5EF4-FFF2-40B4-BE49-F238E27FC236}">
                    <a16:creationId xmlns:a16="http://schemas.microsoft.com/office/drawing/2014/main" id="{CE519329-58ED-E024-1B41-D8E8E1ADE325}"/>
                  </a:ext>
                </a:extLst>
              </p:cNvPr>
              <p:cNvSpPr/>
              <p:nvPr/>
            </p:nvSpPr>
            <p:spPr>
              <a:xfrm>
                <a:off x="1270000" y="1270000"/>
                <a:ext cx="1203916" cy="1269063"/>
              </a:xfrm>
              <a:custGeom>
                <a:avLst/>
                <a:gdLst/>
                <a:ahLst/>
                <a:cxnLst/>
                <a:rect l="l" t="t" r="r" b="b"/>
                <a:pathLst>
                  <a:path w="1203916" h="1269063">
                    <a:moveTo>
                      <a:pt x="1203916" y="404333"/>
                    </a:moveTo>
                    <a:cubicBezTo>
                      <a:pt x="1035914" y="904565"/>
                      <a:pt x="576087" y="1248792"/>
                      <a:pt x="48787" y="126906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74FA4"/>
              </a:solidFill>
            </p:spPr>
          </p:sp>
          <p:sp>
            <p:nvSpPr>
              <p:cNvPr id="28" name="Freeform 16">
                <a:extLst>
                  <a:ext uri="{FF2B5EF4-FFF2-40B4-BE49-F238E27FC236}">
                    <a16:creationId xmlns:a16="http://schemas.microsoft.com/office/drawing/2014/main" id="{FF9CA0D8-835C-CEAA-3FCA-82E3917BF2EE}"/>
                  </a:ext>
                </a:extLst>
              </p:cNvPr>
              <p:cNvSpPr/>
              <p:nvPr/>
            </p:nvSpPr>
            <p:spPr>
              <a:xfrm>
                <a:off x="1270000" y="1270000"/>
                <a:ext cx="112153" cy="1269727"/>
              </a:xfrm>
              <a:custGeom>
                <a:avLst/>
                <a:gdLst/>
                <a:ahLst/>
                <a:cxnLst/>
                <a:rect l="l" t="t" r="r" b="b"/>
                <a:pathLst>
                  <a:path w="112153" h="1269727">
                    <a:moveTo>
                      <a:pt x="112153" y="1265038"/>
                    </a:moveTo>
                    <a:cubicBezTo>
                      <a:pt x="83609" y="1267569"/>
                      <a:pt x="54987" y="1269133"/>
                      <a:pt x="26337" y="126972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93E8B"/>
              </a:solidFill>
            </p:spPr>
          </p:sp>
          <p:sp>
            <p:nvSpPr>
              <p:cNvPr id="29" name="Freeform 17">
                <a:extLst>
                  <a:ext uri="{FF2B5EF4-FFF2-40B4-BE49-F238E27FC236}">
                    <a16:creationId xmlns:a16="http://schemas.microsoft.com/office/drawing/2014/main" id="{E1C5F094-EF58-C5C6-BAE2-92682E2E0DAC}"/>
                  </a:ext>
                </a:extLst>
              </p:cNvPr>
              <p:cNvSpPr/>
              <p:nvPr/>
            </p:nvSpPr>
            <p:spPr>
              <a:xfrm>
                <a:off x="1235381" y="1270000"/>
                <a:ext cx="124383" cy="1270659"/>
              </a:xfrm>
              <a:custGeom>
                <a:avLst/>
                <a:gdLst/>
                <a:ahLst/>
                <a:cxnLst/>
                <a:rect l="l" t="t" r="r" b="b"/>
                <a:pathLst>
                  <a:path w="124383" h="1270659">
                    <a:moveTo>
                      <a:pt x="124383" y="1266824"/>
                    </a:moveTo>
                    <a:cubicBezTo>
                      <a:pt x="82991" y="1269757"/>
                      <a:pt x="41480" y="1270659"/>
                      <a:pt x="0" y="1269528"/>
                    </a:cubicBezTo>
                    <a:lnTo>
                      <a:pt x="34619" y="0"/>
                    </a:lnTo>
                    <a:close/>
                  </a:path>
                </a:pathLst>
              </a:custGeom>
              <a:solidFill>
                <a:srgbClr val="B15C9C"/>
              </a:solidFill>
            </p:spPr>
          </p:sp>
          <p:sp>
            <p:nvSpPr>
              <p:cNvPr id="30" name="Freeform 18">
                <a:extLst>
                  <a:ext uri="{FF2B5EF4-FFF2-40B4-BE49-F238E27FC236}">
                    <a16:creationId xmlns:a16="http://schemas.microsoft.com/office/drawing/2014/main" id="{885E8C56-C300-2E89-1C78-904EFEE8CF0A}"/>
                  </a:ext>
                </a:extLst>
              </p:cNvPr>
              <p:cNvSpPr/>
              <p:nvPr/>
            </p:nvSpPr>
            <p:spPr>
              <a:xfrm>
                <a:off x="-60218" y="0"/>
                <a:ext cx="1359092" cy="2550065"/>
              </a:xfrm>
              <a:custGeom>
                <a:avLst/>
                <a:gdLst/>
                <a:ahLst/>
                <a:cxnLst/>
                <a:rect l="l" t="t" r="r" b="b"/>
                <a:pathLst>
                  <a:path w="1359092" h="2550065">
                    <a:moveTo>
                      <a:pt x="1359092" y="2539672"/>
                    </a:moveTo>
                    <a:cubicBezTo>
                      <a:pt x="902058" y="2550065"/>
                      <a:pt x="474704" y="2314023"/>
                      <a:pt x="240139" y="1921635"/>
                    </a:cubicBezTo>
                    <a:cubicBezTo>
                      <a:pt x="5575" y="1529247"/>
                      <a:pt x="0" y="1041070"/>
                      <a:pt x="225543" y="643428"/>
                    </a:cubicBezTo>
                    <a:cubicBezTo>
                      <a:pt x="451086" y="245786"/>
                      <a:pt x="872938" y="46"/>
                      <a:pt x="1330091" y="0"/>
                    </a:cubicBezTo>
                    <a:lnTo>
                      <a:pt x="1330218" y="1270000"/>
                    </a:lnTo>
                    <a:close/>
                  </a:path>
                </a:pathLst>
              </a:custGeom>
              <a:solidFill>
                <a:srgbClr val="DD759C"/>
              </a:solidFill>
            </p:spPr>
          </p:sp>
          <p:sp>
            <p:nvSpPr>
              <p:cNvPr id="31" name="Freeform 19">
                <a:extLst>
                  <a:ext uri="{FF2B5EF4-FFF2-40B4-BE49-F238E27FC236}">
                    <a16:creationId xmlns:a16="http://schemas.microsoft.com/office/drawing/2014/main" id="{2490C95B-E41F-BB92-C9AE-17854341E3EF}"/>
                  </a:ext>
                </a:extLst>
              </p:cNvPr>
              <p:cNvSpPr/>
              <p:nvPr/>
            </p:nvSpPr>
            <p:spPr>
              <a:xfrm>
                <a:off x="1258770" y="0"/>
                <a:ext cx="11230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11230" h="1270000">
                    <a:moveTo>
                      <a:pt x="0" y="50"/>
                    </a:moveTo>
                    <a:cubicBezTo>
                      <a:pt x="3701" y="17"/>
                      <a:pt x="7402" y="0"/>
                      <a:pt x="11103" y="0"/>
                    </a:cubicBezTo>
                    <a:lnTo>
                      <a:pt x="11230" y="1270000"/>
                    </a:lnTo>
                    <a:close/>
                  </a:path>
                </a:pathLst>
              </a:custGeom>
              <a:solidFill>
                <a:srgbClr val="FF959B"/>
              </a:solidFill>
            </p:spPr>
          </p:sp>
        </p:grpSp>
      </p:grpSp>
    </p:spTree>
    <p:extLst>
      <p:ext uri="{BB962C8B-B14F-4D97-AF65-F5344CB8AC3E}">
        <p14:creationId xmlns:p14="http://schemas.microsoft.com/office/powerpoint/2010/main" val="2675967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428D2-0174-4335-AD97-F38E13174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057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0"/>
              </a:rPr>
              <a:t>LENGTH OF SERVICE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A88741C-736B-DCE0-C133-5F75BE52C589}"/>
              </a:ext>
            </a:extLst>
          </p:cNvPr>
          <p:cNvGrpSpPr/>
          <p:nvPr/>
        </p:nvGrpSpPr>
        <p:grpSpPr>
          <a:xfrm>
            <a:off x="1390650" y="1153948"/>
            <a:ext cx="8570615" cy="5060609"/>
            <a:chOff x="0" y="-95250"/>
            <a:chExt cx="10513766" cy="1043292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1FFF6E5-04DF-E239-5837-30AA475A5883}"/>
                </a:ext>
              </a:extLst>
            </p:cNvPr>
            <p:cNvSpPr txBox="1"/>
            <p:nvPr/>
          </p:nvSpPr>
          <p:spPr>
            <a:xfrm>
              <a:off x="1638523" y="9612217"/>
              <a:ext cx="531452" cy="7254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0"/>
                </a:lnSpc>
              </a:pPr>
              <a:r>
                <a:rPr lang="en-US" sz="2171" dirty="0">
                  <a:solidFill>
                    <a:schemeClr val="bg1"/>
                  </a:solidFill>
                  <a:latin typeface="Arial"/>
                </a:rPr>
                <a:t>0-5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9CB2AFC-2092-79A9-BACE-3E57BF41935C}"/>
                </a:ext>
              </a:extLst>
            </p:cNvPr>
            <p:cNvSpPr txBox="1"/>
            <p:nvPr/>
          </p:nvSpPr>
          <p:spPr>
            <a:xfrm>
              <a:off x="3118562" y="9612217"/>
              <a:ext cx="735953" cy="7254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0"/>
                </a:lnSpc>
              </a:pPr>
              <a:r>
                <a:rPr lang="en-US" sz="2171" dirty="0">
                  <a:solidFill>
                    <a:schemeClr val="bg1"/>
                  </a:solidFill>
                  <a:latin typeface="Arial"/>
                </a:rPr>
                <a:t>6-10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38F1809-AD8B-ED6F-1F1C-B1AEDF2FBFF6}"/>
                </a:ext>
              </a:extLst>
            </p:cNvPr>
            <p:cNvSpPr txBox="1"/>
            <p:nvPr/>
          </p:nvSpPr>
          <p:spPr>
            <a:xfrm>
              <a:off x="4598691" y="9612217"/>
              <a:ext cx="940274" cy="7254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0"/>
                </a:lnSpc>
              </a:pPr>
              <a:r>
                <a:rPr lang="en-US" sz="2171" dirty="0">
                  <a:solidFill>
                    <a:schemeClr val="bg1"/>
                  </a:solidFill>
                  <a:latin typeface="Arial"/>
                </a:rPr>
                <a:t>11-20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9441DE9-CD0D-7CF6-88D1-1AC8B19645E0}"/>
                </a:ext>
              </a:extLst>
            </p:cNvPr>
            <p:cNvSpPr txBox="1"/>
            <p:nvPr/>
          </p:nvSpPr>
          <p:spPr>
            <a:xfrm>
              <a:off x="6180980" y="9612217"/>
              <a:ext cx="940274" cy="7254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0"/>
                </a:lnSpc>
              </a:pPr>
              <a:r>
                <a:rPr lang="en-US" sz="2171" dirty="0">
                  <a:solidFill>
                    <a:schemeClr val="bg1"/>
                  </a:solidFill>
                  <a:latin typeface="Arial"/>
                </a:rPr>
                <a:t>21-30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833407F-195B-B1AA-A67E-71DCAB9C448C}"/>
                </a:ext>
              </a:extLst>
            </p:cNvPr>
            <p:cNvSpPr txBox="1"/>
            <p:nvPr/>
          </p:nvSpPr>
          <p:spPr>
            <a:xfrm>
              <a:off x="7763270" y="9612217"/>
              <a:ext cx="940274" cy="7254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0"/>
                </a:lnSpc>
              </a:pPr>
              <a:r>
                <a:rPr lang="en-US" sz="2171" dirty="0">
                  <a:solidFill>
                    <a:schemeClr val="bg1"/>
                  </a:solidFill>
                  <a:latin typeface="Arial"/>
                </a:rPr>
                <a:t>31-40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3BB3513-C99F-3321-A527-5F465ECC8A58}"/>
                </a:ext>
              </a:extLst>
            </p:cNvPr>
            <p:cNvSpPr txBox="1"/>
            <p:nvPr/>
          </p:nvSpPr>
          <p:spPr>
            <a:xfrm>
              <a:off x="9503827" y="9612217"/>
              <a:ext cx="623738" cy="7254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40"/>
                </a:lnSpc>
              </a:pPr>
              <a:r>
                <a:rPr lang="en-US" sz="2171" dirty="0">
                  <a:solidFill>
                    <a:schemeClr val="bg1"/>
                  </a:solidFill>
                  <a:latin typeface="Arial"/>
                </a:rPr>
                <a:t>40+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D619FD9-6D87-D0F8-6312-71F896DE2AE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206180" y="216028"/>
              <a:ext cx="9307586" cy="9307586"/>
              <a:chOff x="0" y="0"/>
              <a:chExt cx="10287000" cy="10287000"/>
            </a:xfrm>
          </p:grpSpPr>
          <p:sp>
            <p:nvSpPr>
              <p:cNvPr id="38" name="Freeform 13">
                <a:extLst>
                  <a:ext uri="{FF2B5EF4-FFF2-40B4-BE49-F238E27FC236}">
                    <a16:creationId xmlns:a16="http://schemas.microsoft.com/office/drawing/2014/main" id="{40B7EF01-F361-0812-5E40-8193E79BFBCD}"/>
                  </a:ext>
                </a:extLst>
              </p:cNvPr>
              <p:cNvSpPr/>
              <p:nvPr/>
            </p:nvSpPr>
            <p:spPr>
              <a:xfrm>
                <a:off x="0" y="-63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6"/>
                </a:srgbClr>
              </a:solidFill>
            </p:spPr>
          </p:sp>
          <p:sp>
            <p:nvSpPr>
              <p:cNvPr id="39" name="Freeform 14">
                <a:extLst>
                  <a:ext uri="{FF2B5EF4-FFF2-40B4-BE49-F238E27FC236}">
                    <a16:creationId xmlns:a16="http://schemas.microsoft.com/office/drawing/2014/main" id="{0771395A-425C-5095-4343-9E2126D71913}"/>
                  </a:ext>
                </a:extLst>
              </p:cNvPr>
              <p:cNvSpPr/>
              <p:nvPr/>
            </p:nvSpPr>
            <p:spPr>
              <a:xfrm>
                <a:off x="0" y="256540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6"/>
                </a:srgbClr>
              </a:solidFill>
            </p:spPr>
          </p:sp>
          <p:sp>
            <p:nvSpPr>
              <p:cNvPr id="40" name="Freeform 15">
                <a:extLst>
                  <a:ext uri="{FF2B5EF4-FFF2-40B4-BE49-F238E27FC236}">
                    <a16:creationId xmlns:a16="http://schemas.microsoft.com/office/drawing/2014/main" id="{56E6BD36-5701-2964-2E4F-1FD44D5C0D0A}"/>
                  </a:ext>
                </a:extLst>
              </p:cNvPr>
              <p:cNvSpPr/>
              <p:nvPr/>
            </p:nvSpPr>
            <p:spPr>
              <a:xfrm>
                <a:off x="0" y="51371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6"/>
                </a:srgbClr>
              </a:solidFill>
            </p:spPr>
          </p:sp>
          <p:sp>
            <p:nvSpPr>
              <p:cNvPr id="41" name="Freeform 16">
                <a:extLst>
                  <a:ext uri="{FF2B5EF4-FFF2-40B4-BE49-F238E27FC236}">
                    <a16:creationId xmlns:a16="http://schemas.microsoft.com/office/drawing/2014/main" id="{463438BE-7DE0-812B-3B66-A13FECAE5219}"/>
                  </a:ext>
                </a:extLst>
              </p:cNvPr>
              <p:cNvSpPr/>
              <p:nvPr/>
            </p:nvSpPr>
            <p:spPr>
              <a:xfrm>
                <a:off x="0" y="770890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6"/>
                </a:srgbClr>
              </a:solidFill>
            </p:spPr>
          </p:sp>
          <p:sp>
            <p:nvSpPr>
              <p:cNvPr id="42" name="Freeform 17">
                <a:extLst>
                  <a:ext uri="{FF2B5EF4-FFF2-40B4-BE49-F238E27FC236}">
                    <a16:creationId xmlns:a16="http://schemas.microsoft.com/office/drawing/2014/main" id="{C008AE70-17E0-00FA-C2F4-8CCF22CE4B7C}"/>
                  </a:ext>
                </a:extLst>
              </p:cNvPr>
              <p:cNvSpPr/>
              <p:nvPr/>
            </p:nvSpPr>
            <p:spPr>
              <a:xfrm>
                <a:off x="0" y="10280650"/>
                <a:ext cx="102870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0287000" h="127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60000"/>
                </a:srgbClr>
              </a:solidFill>
            </p:spPr>
          </p:sp>
        </p:grpSp>
        <p:sp>
          <p:nvSpPr>
            <p:cNvPr id="14" name="TextBox 18">
              <a:extLst>
                <a:ext uri="{FF2B5EF4-FFF2-40B4-BE49-F238E27FC236}">
                  <a16:creationId xmlns:a16="http://schemas.microsoft.com/office/drawing/2014/main" id="{D01ADBD0-0248-F259-2B1D-EB0C4329C6C3}"/>
                </a:ext>
              </a:extLst>
            </p:cNvPr>
            <p:cNvSpPr txBox="1"/>
            <p:nvPr/>
          </p:nvSpPr>
          <p:spPr>
            <a:xfrm>
              <a:off x="0" y="-95250"/>
              <a:ext cx="1022326" cy="7254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040"/>
                </a:lnSpc>
              </a:pPr>
              <a:r>
                <a:rPr lang="en-US" sz="2171" dirty="0">
                  <a:solidFill>
                    <a:schemeClr val="bg1"/>
                  </a:solidFill>
                  <a:latin typeface="Arial"/>
                </a:rPr>
                <a:t>2,000 </a:t>
              </a:r>
            </a:p>
          </p:txBody>
        </p:sp>
        <p:sp>
          <p:nvSpPr>
            <p:cNvPr id="15" name="TextBox 19">
              <a:extLst>
                <a:ext uri="{FF2B5EF4-FFF2-40B4-BE49-F238E27FC236}">
                  <a16:creationId xmlns:a16="http://schemas.microsoft.com/office/drawing/2014/main" id="{9D4809F2-CD53-F517-B787-44BC0327B6BA}"/>
                </a:ext>
              </a:extLst>
            </p:cNvPr>
            <p:cNvSpPr txBox="1"/>
            <p:nvPr/>
          </p:nvSpPr>
          <p:spPr>
            <a:xfrm>
              <a:off x="0" y="2231647"/>
              <a:ext cx="1022326" cy="7254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040"/>
                </a:lnSpc>
              </a:pPr>
              <a:r>
                <a:rPr lang="en-US" sz="2171" dirty="0">
                  <a:solidFill>
                    <a:schemeClr val="bg1"/>
                  </a:solidFill>
                  <a:latin typeface="Arial"/>
                </a:rPr>
                <a:t>1,500 </a:t>
              </a:r>
            </a:p>
          </p:txBody>
        </p:sp>
        <p:sp>
          <p:nvSpPr>
            <p:cNvPr id="16" name="TextBox 20">
              <a:extLst>
                <a:ext uri="{FF2B5EF4-FFF2-40B4-BE49-F238E27FC236}">
                  <a16:creationId xmlns:a16="http://schemas.microsoft.com/office/drawing/2014/main" id="{0C414B56-53C3-8211-DB7F-D95B2D27589A}"/>
                </a:ext>
              </a:extLst>
            </p:cNvPr>
            <p:cNvSpPr txBox="1"/>
            <p:nvPr/>
          </p:nvSpPr>
          <p:spPr>
            <a:xfrm>
              <a:off x="0" y="4558544"/>
              <a:ext cx="1022326" cy="7254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040"/>
                </a:lnSpc>
              </a:pPr>
              <a:r>
                <a:rPr lang="en-US" sz="2171" dirty="0">
                  <a:solidFill>
                    <a:schemeClr val="bg1"/>
                  </a:solidFill>
                  <a:latin typeface="Arial"/>
                </a:rPr>
                <a:t>1,000 </a:t>
              </a:r>
            </a:p>
          </p:txBody>
        </p:sp>
        <p:sp>
          <p:nvSpPr>
            <p:cNvPr id="17" name="TextBox 21">
              <a:extLst>
                <a:ext uri="{FF2B5EF4-FFF2-40B4-BE49-F238E27FC236}">
                  <a16:creationId xmlns:a16="http://schemas.microsoft.com/office/drawing/2014/main" id="{54032970-9E87-EA26-07DE-CCEE9F87E4C4}"/>
                </a:ext>
              </a:extLst>
            </p:cNvPr>
            <p:cNvSpPr txBox="1"/>
            <p:nvPr/>
          </p:nvSpPr>
          <p:spPr>
            <a:xfrm>
              <a:off x="306662" y="6885438"/>
              <a:ext cx="715664" cy="7254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040"/>
                </a:lnSpc>
              </a:pPr>
              <a:r>
                <a:rPr lang="en-US" sz="2171" dirty="0">
                  <a:solidFill>
                    <a:schemeClr val="bg1"/>
                  </a:solidFill>
                  <a:latin typeface="Arial"/>
                </a:rPr>
                <a:t>500 </a:t>
              </a:r>
            </a:p>
          </p:txBody>
        </p:sp>
        <p:sp>
          <p:nvSpPr>
            <p:cNvPr id="18" name="TextBox 22">
              <a:extLst>
                <a:ext uri="{FF2B5EF4-FFF2-40B4-BE49-F238E27FC236}">
                  <a16:creationId xmlns:a16="http://schemas.microsoft.com/office/drawing/2014/main" id="{29FB89CA-097A-96E3-7B42-5A4559B91F67}"/>
                </a:ext>
              </a:extLst>
            </p:cNvPr>
            <p:cNvSpPr txBox="1"/>
            <p:nvPr/>
          </p:nvSpPr>
          <p:spPr>
            <a:xfrm>
              <a:off x="715485" y="9212335"/>
              <a:ext cx="306843" cy="7254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040"/>
                </a:lnSpc>
              </a:pPr>
              <a:r>
                <a:rPr lang="en-US" sz="2171" dirty="0">
                  <a:solidFill>
                    <a:schemeClr val="bg1"/>
                  </a:solidFill>
                  <a:latin typeface="Arial"/>
                </a:rPr>
                <a:t>0 </a:t>
              </a:r>
            </a:p>
          </p:txBody>
        </p:sp>
        <p:grpSp>
          <p:nvGrpSpPr>
            <p:cNvPr id="19" name="Group 23">
              <a:extLst>
                <a:ext uri="{FF2B5EF4-FFF2-40B4-BE49-F238E27FC236}">
                  <a16:creationId xmlns:a16="http://schemas.microsoft.com/office/drawing/2014/main" id="{9FFF7EDF-006D-B849-AC5A-2E61E100800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206180" y="982812"/>
              <a:ext cx="9307586" cy="8540802"/>
              <a:chOff x="0" y="847471"/>
              <a:chExt cx="10287000" cy="9439529"/>
            </a:xfrm>
          </p:grpSpPr>
          <p:sp>
            <p:nvSpPr>
              <p:cNvPr id="32" name="Freeform 24">
                <a:extLst>
                  <a:ext uri="{FF2B5EF4-FFF2-40B4-BE49-F238E27FC236}">
                    <a16:creationId xmlns:a16="http://schemas.microsoft.com/office/drawing/2014/main" id="{AFAADCDD-81F5-D0B7-E11F-D8CF7898F0C9}"/>
                  </a:ext>
                </a:extLst>
              </p:cNvPr>
              <p:cNvSpPr/>
              <p:nvPr/>
            </p:nvSpPr>
            <p:spPr>
              <a:xfrm>
                <a:off x="0" y="847471"/>
                <a:ext cx="1543050" cy="9439529"/>
              </a:xfrm>
              <a:custGeom>
                <a:avLst/>
                <a:gdLst/>
                <a:ahLst/>
                <a:cxnLst/>
                <a:rect l="l" t="t" r="r" b="b"/>
                <a:pathLst>
                  <a:path w="1543050" h="9439529">
                    <a:moveTo>
                      <a:pt x="0" y="9439529"/>
                    </a:moveTo>
                    <a:lnTo>
                      <a:pt x="0" y="123444"/>
                    </a:lnTo>
                    <a:lnTo>
                      <a:pt x="0" y="123444"/>
                    </a:lnTo>
                    <a:cubicBezTo>
                      <a:pt x="0" y="55268"/>
                      <a:pt x="55268" y="0"/>
                      <a:pt x="123444" y="0"/>
                    </a:cubicBezTo>
                    <a:lnTo>
                      <a:pt x="1419606" y="0"/>
                    </a:lnTo>
                    <a:cubicBezTo>
                      <a:pt x="1487782" y="0"/>
                      <a:pt x="1543050" y="55268"/>
                      <a:pt x="1543050" y="123444"/>
                    </a:cubicBezTo>
                    <a:lnTo>
                      <a:pt x="1543050" y="9439529"/>
                    </a:lnTo>
                    <a:close/>
                  </a:path>
                </a:pathLst>
              </a:custGeom>
              <a:solidFill>
                <a:srgbClr val="6CE5E8"/>
              </a:solidFill>
            </p:spPr>
          </p:sp>
          <p:sp>
            <p:nvSpPr>
              <p:cNvPr id="33" name="Freeform 25">
                <a:extLst>
                  <a:ext uri="{FF2B5EF4-FFF2-40B4-BE49-F238E27FC236}">
                    <a16:creationId xmlns:a16="http://schemas.microsoft.com/office/drawing/2014/main" id="{666E57A2-9C3E-1FAA-67B1-F7F941F45240}"/>
                  </a:ext>
                </a:extLst>
              </p:cNvPr>
              <p:cNvSpPr/>
              <p:nvPr/>
            </p:nvSpPr>
            <p:spPr>
              <a:xfrm>
                <a:off x="1748790" y="5461191"/>
                <a:ext cx="1543050" cy="4825809"/>
              </a:xfrm>
              <a:custGeom>
                <a:avLst/>
                <a:gdLst/>
                <a:ahLst/>
                <a:cxnLst/>
                <a:rect l="l" t="t" r="r" b="b"/>
                <a:pathLst>
                  <a:path w="1543050" h="4825809">
                    <a:moveTo>
                      <a:pt x="0" y="4825809"/>
                    </a:moveTo>
                    <a:lnTo>
                      <a:pt x="0" y="123443"/>
                    </a:lnTo>
                    <a:cubicBezTo>
                      <a:pt x="0" y="55267"/>
                      <a:pt x="55268" y="0"/>
                      <a:pt x="123444" y="0"/>
                    </a:cubicBezTo>
                    <a:lnTo>
                      <a:pt x="1419606" y="0"/>
                    </a:lnTo>
                    <a:cubicBezTo>
                      <a:pt x="1487782" y="0"/>
                      <a:pt x="1543050" y="55267"/>
                      <a:pt x="1543050" y="123443"/>
                    </a:cubicBezTo>
                    <a:lnTo>
                      <a:pt x="1543050" y="4825809"/>
                    </a:lnTo>
                    <a:close/>
                  </a:path>
                </a:pathLst>
              </a:custGeom>
              <a:solidFill>
                <a:srgbClr val="6CE5E8"/>
              </a:solidFill>
            </p:spPr>
          </p:sp>
          <p:sp>
            <p:nvSpPr>
              <p:cNvPr id="34" name="Freeform 26">
                <a:extLst>
                  <a:ext uri="{FF2B5EF4-FFF2-40B4-BE49-F238E27FC236}">
                    <a16:creationId xmlns:a16="http://schemas.microsoft.com/office/drawing/2014/main" id="{1DB934A6-6E02-D6C7-5EB1-C57D19BF32AD}"/>
                  </a:ext>
                </a:extLst>
              </p:cNvPr>
              <p:cNvSpPr/>
              <p:nvPr/>
            </p:nvSpPr>
            <p:spPr>
              <a:xfrm>
                <a:off x="3497580" y="3933571"/>
                <a:ext cx="1543050" cy="6353429"/>
              </a:xfrm>
              <a:custGeom>
                <a:avLst/>
                <a:gdLst/>
                <a:ahLst/>
                <a:cxnLst/>
                <a:rect l="l" t="t" r="r" b="b"/>
                <a:pathLst>
                  <a:path w="1543050" h="6353429">
                    <a:moveTo>
                      <a:pt x="0" y="6353429"/>
                    </a:moveTo>
                    <a:lnTo>
                      <a:pt x="0" y="123444"/>
                    </a:lnTo>
                    <a:cubicBezTo>
                      <a:pt x="0" y="90705"/>
                      <a:pt x="13006" y="59306"/>
                      <a:pt x="36156" y="36156"/>
                    </a:cubicBezTo>
                    <a:cubicBezTo>
                      <a:pt x="59306" y="13006"/>
                      <a:pt x="90704" y="0"/>
                      <a:pt x="123444" y="0"/>
                    </a:cubicBezTo>
                    <a:lnTo>
                      <a:pt x="1419606" y="0"/>
                    </a:lnTo>
                    <a:cubicBezTo>
                      <a:pt x="1452345" y="0"/>
                      <a:pt x="1483744" y="13006"/>
                      <a:pt x="1506894" y="36156"/>
                    </a:cubicBezTo>
                    <a:cubicBezTo>
                      <a:pt x="1530044" y="59306"/>
                      <a:pt x="1543050" y="90705"/>
                      <a:pt x="1543050" y="123444"/>
                    </a:cubicBezTo>
                    <a:lnTo>
                      <a:pt x="1543050" y="6353429"/>
                    </a:lnTo>
                    <a:close/>
                  </a:path>
                </a:pathLst>
              </a:custGeom>
              <a:solidFill>
                <a:srgbClr val="6CE5E8"/>
              </a:solidFill>
            </p:spPr>
          </p:sp>
          <p:sp>
            <p:nvSpPr>
              <p:cNvPr id="35" name="Freeform 27">
                <a:extLst>
                  <a:ext uri="{FF2B5EF4-FFF2-40B4-BE49-F238E27FC236}">
                    <a16:creationId xmlns:a16="http://schemas.microsoft.com/office/drawing/2014/main" id="{0ED0C7CD-C72F-F89C-B262-19E95C2FF052}"/>
                  </a:ext>
                </a:extLst>
              </p:cNvPr>
              <p:cNvSpPr/>
              <p:nvPr/>
            </p:nvSpPr>
            <p:spPr>
              <a:xfrm>
                <a:off x="5246370" y="6644195"/>
                <a:ext cx="1543050" cy="3642805"/>
              </a:xfrm>
              <a:custGeom>
                <a:avLst/>
                <a:gdLst/>
                <a:ahLst/>
                <a:cxnLst/>
                <a:rect l="l" t="t" r="r" b="b"/>
                <a:pathLst>
                  <a:path w="1543050" h="3642805">
                    <a:moveTo>
                      <a:pt x="0" y="3642805"/>
                    </a:moveTo>
                    <a:lnTo>
                      <a:pt x="0" y="123445"/>
                    </a:lnTo>
                    <a:cubicBezTo>
                      <a:pt x="0" y="90706"/>
                      <a:pt x="13005" y="59307"/>
                      <a:pt x="36156" y="36156"/>
                    </a:cubicBezTo>
                    <a:cubicBezTo>
                      <a:pt x="59306" y="13006"/>
                      <a:pt x="90705" y="0"/>
                      <a:pt x="123444" y="0"/>
                    </a:cubicBezTo>
                    <a:lnTo>
                      <a:pt x="1419606" y="0"/>
                    </a:lnTo>
                    <a:cubicBezTo>
                      <a:pt x="1452345" y="0"/>
                      <a:pt x="1483744" y="13006"/>
                      <a:pt x="1506894" y="36156"/>
                    </a:cubicBezTo>
                    <a:cubicBezTo>
                      <a:pt x="1530044" y="59307"/>
                      <a:pt x="1543050" y="90706"/>
                      <a:pt x="1543050" y="123445"/>
                    </a:cubicBezTo>
                    <a:lnTo>
                      <a:pt x="1543050" y="3642805"/>
                    </a:lnTo>
                    <a:close/>
                  </a:path>
                </a:pathLst>
              </a:custGeom>
              <a:solidFill>
                <a:srgbClr val="6CE5E8"/>
              </a:solidFill>
            </p:spPr>
          </p:sp>
          <p:sp>
            <p:nvSpPr>
              <p:cNvPr id="36" name="Freeform 28">
                <a:extLst>
                  <a:ext uri="{FF2B5EF4-FFF2-40B4-BE49-F238E27FC236}">
                    <a16:creationId xmlns:a16="http://schemas.microsoft.com/office/drawing/2014/main" id="{9B8EE74B-C36D-67D1-389F-CE804DF25F0C}"/>
                  </a:ext>
                </a:extLst>
              </p:cNvPr>
              <p:cNvSpPr/>
              <p:nvPr/>
            </p:nvSpPr>
            <p:spPr>
              <a:xfrm>
                <a:off x="6995160" y="9097645"/>
                <a:ext cx="1543050" cy="1189355"/>
              </a:xfrm>
              <a:custGeom>
                <a:avLst/>
                <a:gdLst/>
                <a:ahLst/>
                <a:cxnLst/>
                <a:rect l="l" t="t" r="r" b="b"/>
                <a:pathLst>
                  <a:path w="1543050" h="1189355">
                    <a:moveTo>
                      <a:pt x="0" y="1189355"/>
                    </a:moveTo>
                    <a:lnTo>
                      <a:pt x="0" y="123444"/>
                    </a:lnTo>
                    <a:cubicBezTo>
                      <a:pt x="0" y="90704"/>
                      <a:pt x="13005" y="59306"/>
                      <a:pt x="36156" y="36156"/>
                    </a:cubicBezTo>
                    <a:cubicBezTo>
                      <a:pt x="59306" y="13005"/>
                      <a:pt x="90704" y="0"/>
                      <a:pt x="123444" y="0"/>
                    </a:cubicBezTo>
                    <a:lnTo>
                      <a:pt x="1419606" y="0"/>
                    </a:lnTo>
                    <a:cubicBezTo>
                      <a:pt x="1452345" y="0"/>
                      <a:pt x="1483744" y="13006"/>
                      <a:pt x="1506894" y="36156"/>
                    </a:cubicBezTo>
                    <a:cubicBezTo>
                      <a:pt x="1530044" y="59306"/>
                      <a:pt x="1543050" y="90705"/>
                      <a:pt x="1543050" y="123444"/>
                    </a:cubicBezTo>
                    <a:lnTo>
                      <a:pt x="1543050" y="1189355"/>
                    </a:lnTo>
                    <a:close/>
                  </a:path>
                </a:pathLst>
              </a:custGeom>
              <a:solidFill>
                <a:srgbClr val="6CE5E8"/>
              </a:solidFill>
            </p:spPr>
          </p:sp>
          <p:sp>
            <p:nvSpPr>
              <p:cNvPr id="37" name="Freeform 29">
                <a:extLst>
                  <a:ext uri="{FF2B5EF4-FFF2-40B4-BE49-F238E27FC236}">
                    <a16:creationId xmlns:a16="http://schemas.microsoft.com/office/drawing/2014/main" id="{3C762B87-8B40-A262-4CA8-3786AF7FB430}"/>
                  </a:ext>
                </a:extLst>
              </p:cNvPr>
              <p:cNvSpPr/>
              <p:nvPr/>
            </p:nvSpPr>
            <p:spPr>
              <a:xfrm>
                <a:off x="8743950" y="10116058"/>
                <a:ext cx="1543050" cy="170942"/>
              </a:xfrm>
              <a:custGeom>
                <a:avLst/>
                <a:gdLst/>
                <a:ahLst/>
                <a:cxnLst/>
                <a:rect l="l" t="t" r="r" b="b"/>
                <a:pathLst>
                  <a:path w="1543050" h="170942">
                    <a:moveTo>
                      <a:pt x="0" y="170942"/>
                    </a:moveTo>
                    <a:lnTo>
                      <a:pt x="0" y="123444"/>
                    </a:lnTo>
                    <a:cubicBezTo>
                      <a:pt x="0" y="90705"/>
                      <a:pt x="13005" y="59306"/>
                      <a:pt x="36156" y="36156"/>
                    </a:cubicBezTo>
                    <a:cubicBezTo>
                      <a:pt x="59306" y="13006"/>
                      <a:pt x="90705" y="0"/>
                      <a:pt x="123444" y="0"/>
                    </a:cubicBezTo>
                    <a:lnTo>
                      <a:pt x="1419606" y="0"/>
                    </a:lnTo>
                    <a:cubicBezTo>
                      <a:pt x="1452345" y="0"/>
                      <a:pt x="1483744" y="13006"/>
                      <a:pt x="1506894" y="36156"/>
                    </a:cubicBezTo>
                    <a:cubicBezTo>
                      <a:pt x="1530045" y="59306"/>
                      <a:pt x="1543050" y="90705"/>
                      <a:pt x="1543050" y="123444"/>
                    </a:cubicBezTo>
                    <a:lnTo>
                      <a:pt x="1543050" y="170942"/>
                    </a:lnTo>
                    <a:close/>
                  </a:path>
                </a:pathLst>
              </a:custGeom>
              <a:solidFill>
                <a:srgbClr val="6CE5E8"/>
              </a:solidFill>
            </p:spPr>
          </p:sp>
        </p:grpSp>
      </p:grpSp>
    </p:spTree>
    <p:extLst>
      <p:ext uri="{BB962C8B-B14F-4D97-AF65-F5344CB8AC3E}">
        <p14:creationId xmlns:p14="http://schemas.microsoft.com/office/powerpoint/2010/main" val="1796318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428D2-0174-4335-AD97-F38E13174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0"/>
              </a:rPr>
              <a:t>BUDGET IMPACT BENEFITS</a:t>
            </a:r>
          </a:p>
        </p:txBody>
      </p:sp>
    </p:spTree>
    <p:extLst>
      <p:ext uri="{BB962C8B-B14F-4D97-AF65-F5344CB8AC3E}">
        <p14:creationId xmlns:p14="http://schemas.microsoft.com/office/powerpoint/2010/main" val="502469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428D2-0174-4335-AD97-F38E13174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057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Gill Sans MT" panose="020B0502020104020203" pitchFamily="34" charset="0"/>
              </a:rPr>
              <a:t>COST OF LIVING INCREASES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8CB9EDB-3CA2-F190-CE80-D5097B419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000" b="1" dirty="0">
              <a:solidFill>
                <a:schemeClr val="bg1"/>
              </a:solidFill>
              <a:latin typeface="Gill Sans Nova" panose="020B0602020104020203" pitchFamily="34" charset="0"/>
            </a:endParaRPr>
          </a:p>
          <a:p>
            <a:pPr marL="0" indent="0" algn="ctr">
              <a:buNone/>
            </a:pPr>
            <a:endParaRPr lang="en-US" sz="3000" b="1" dirty="0">
              <a:solidFill>
                <a:schemeClr val="bg1"/>
              </a:solidFill>
              <a:latin typeface="Gill Sans Nova" panose="020B0602020104020203" pitchFamily="34" charset="0"/>
            </a:endParaRPr>
          </a:p>
          <a:p>
            <a:pPr marL="0" indent="0">
              <a:buNone/>
            </a:pPr>
            <a:r>
              <a:rPr lang="en-US" sz="3000" dirty="0">
                <a:solidFill>
                  <a:schemeClr val="bg1"/>
                </a:solidFill>
                <a:latin typeface="Gill Sans Nova" panose="020B0602020104020203" pitchFamily="34" charset="0"/>
              </a:rPr>
              <a:t>Year 1 (2022) 9.5%</a:t>
            </a:r>
          </a:p>
          <a:p>
            <a:pPr marL="0" indent="0">
              <a:buNone/>
            </a:pPr>
            <a:r>
              <a:rPr lang="en-US" sz="3000" dirty="0">
                <a:solidFill>
                  <a:schemeClr val="bg1"/>
                </a:solidFill>
                <a:latin typeface="Gill Sans Nova" panose="020B0602020104020203" pitchFamily="34" charset="0"/>
              </a:rPr>
              <a:t>Year 2 (2023) 4.5%</a:t>
            </a:r>
          </a:p>
          <a:p>
            <a:pPr marL="0" indent="0">
              <a:buNone/>
            </a:pPr>
            <a:r>
              <a:rPr lang="en-US" sz="3000" dirty="0">
                <a:solidFill>
                  <a:schemeClr val="bg1"/>
                </a:solidFill>
                <a:latin typeface="Gill Sans Nova" panose="020B0602020104020203" pitchFamily="34" charset="0"/>
              </a:rPr>
              <a:t>Year 3 (2024) 4.5%</a:t>
            </a:r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283E99DB-01E5-46C7-9DCC-BB62CA7D899B}"/>
              </a:ext>
            </a:extLst>
          </p:cNvPr>
          <p:cNvSpPr/>
          <p:nvPr/>
        </p:nvSpPr>
        <p:spPr>
          <a:xfrm>
            <a:off x="4623336" y="1636751"/>
            <a:ext cx="5114276" cy="4114800"/>
          </a:xfrm>
          <a:custGeom>
            <a:avLst/>
            <a:gdLst/>
            <a:ahLst/>
            <a:cxnLst/>
            <a:rect l="l" t="t" r="r" b="b"/>
            <a:pathLst>
              <a:path w="5114276" h="4114800">
                <a:moveTo>
                  <a:pt x="0" y="0"/>
                </a:moveTo>
                <a:lnTo>
                  <a:pt x="5114276" y="0"/>
                </a:lnTo>
                <a:lnTo>
                  <a:pt x="51142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730617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166</Words>
  <Application>Microsoft Office PowerPoint</Application>
  <PresentationFormat>Widescreen</PresentationFormat>
  <Paragraphs>88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Bold</vt:lpstr>
      <vt:lpstr>Calibri</vt:lpstr>
      <vt:lpstr>Calibri Light</vt:lpstr>
      <vt:lpstr>Gill Sans MT</vt:lpstr>
      <vt:lpstr>Gill Sans Nova</vt:lpstr>
      <vt:lpstr>Google Sans</vt:lpstr>
      <vt:lpstr>Office Theme</vt:lpstr>
      <vt:lpstr>Nicole Travis Administrator, Development &amp; Economic Opportunity City of Tampa</vt:lpstr>
      <vt:lpstr>PowerPoint Presentation</vt:lpstr>
      <vt:lpstr>EMPLOYEE OVERVIEW</vt:lpstr>
      <vt:lpstr>TOTAL EMPLOYEES</vt:lpstr>
      <vt:lpstr>AGE OF EMPLOYEES</vt:lpstr>
      <vt:lpstr>DIVERSITY</vt:lpstr>
      <vt:lpstr>LENGTH OF SERVICE</vt:lpstr>
      <vt:lpstr>BUDGET IMPACT BENEFITS</vt:lpstr>
      <vt:lpstr>COST OF LIVING INCREASES</vt:lpstr>
      <vt:lpstr>WORKSPACES</vt:lpstr>
      <vt:lpstr>THE INTANGIBLES</vt:lpstr>
      <vt:lpstr>THE INTANGIBLES</vt:lpstr>
      <vt:lpstr>TEAM</vt:lpstr>
      <vt:lpstr>IMPACT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NCDA PowerPoint Template</dc:title>
  <dc:creator>MELISSA HORR</dc:creator>
  <cp:lastModifiedBy>Natalia Verdina</cp:lastModifiedBy>
  <cp:revision>28</cp:revision>
  <dcterms:created xsi:type="dcterms:W3CDTF">2022-02-23T18:33:08Z</dcterms:created>
  <dcterms:modified xsi:type="dcterms:W3CDTF">2023-06-12T19:46:31Z</dcterms:modified>
</cp:coreProperties>
</file>